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4" r:id="rId1"/>
  </p:sldMasterIdLst>
  <p:notesMasterIdLst>
    <p:notesMasterId r:id="rId37"/>
  </p:notesMasterIdLst>
  <p:sldIdLst>
    <p:sldId id="264" r:id="rId2"/>
    <p:sldId id="257" r:id="rId3"/>
    <p:sldId id="258" r:id="rId4"/>
    <p:sldId id="386" r:id="rId5"/>
    <p:sldId id="259" r:id="rId6"/>
    <p:sldId id="372" r:id="rId7"/>
    <p:sldId id="262" r:id="rId8"/>
    <p:sldId id="373" r:id="rId9"/>
    <p:sldId id="387" r:id="rId10"/>
    <p:sldId id="388" r:id="rId11"/>
    <p:sldId id="263" r:id="rId12"/>
    <p:sldId id="389" r:id="rId13"/>
    <p:sldId id="393" r:id="rId14"/>
    <p:sldId id="390" r:id="rId15"/>
    <p:sldId id="260" r:id="rId16"/>
    <p:sldId id="261" r:id="rId17"/>
    <p:sldId id="374" r:id="rId18"/>
    <p:sldId id="394" r:id="rId19"/>
    <p:sldId id="377" r:id="rId20"/>
    <p:sldId id="376" r:id="rId21"/>
    <p:sldId id="375" r:id="rId22"/>
    <p:sldId id="395" r:id="rId23"/>
    <p:sldId id="397" r:id="rId24"/>
    <p:sldId id="396" r:id="rId25"/>
    <p:sldId id="391" r:id="rId26"/>
    <p:sldId id="378" r:id="rId27"/>
    <p:sldId id="392" r:id="rId28"/>
    <p:sldId id="379" r:id="rId29"/>
    <p:sldId id="380" r:id="rId30"/>
    <p:sldId id="381" r:id="rId31"/>
    <p:sldId id="382" r:id="rId32"/>
    <p:sldId id="383" r:id="rId33"/>
    <p:sldId id="398" r:id="rId34"/>
    <p:sldId id="384" r:id="rId35"/>
    <p:sldId id="38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35C"/>
    <a:srgbClr val="E54196"/>
    <a:srgbClr val="DC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06"/>
    <p:restoredTop sz="94693"/>
  </p:normalViewPr>
  <p:slideViewPr>
    <p:cSldViewPr snapToGrid="0">
      <p:cViewPr varScale="1">
        <p:scale>
          <a:sx n="113" d="100"/>
          <a:sy n="113" d="100"/>
        </p:scale>
        <p:origin x="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00AC2-4282-8D47-AAFB-A2C7C82BEE3D}" type="datetimeFigureOut">
              <a:rPr lang="en-CL" smtClean="0"/>
              <a:t>07-12-25</a:t>
            </a:fld>
            <a:endParaRPr lang="en-C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72533-CF2A-0F44-B04F-C4B344625499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461549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6A462-F115-7E35-375A-4F9279C07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7E252-2601-2BBE-F475-7232B9EB5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95EA92-759D-CCC6-B235-65F47730F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7207E-48C7-5749-3DD6-4D16FAA94F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72533-CF2A-0F44-B04F-C4B344625499}" type="slidenum">
              <a:rPr kumimoji="0" lang="en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996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72533-CF2A-0F44-B04F-C4B344625499}" type="slidenum">
              <a:rPr lang="en-CL" smtClean="0"/>
              <a:t>10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175584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12/7/25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11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13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9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9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1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9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5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2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12/7/25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9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73" r:id="rId6"/>
    <p:sldLayoutId id="2147483768" r:id="rId7"/>
    <p:sldLayoutId id="2147483769" r:id="rId8"/>
    <p:sldLayoutId id="2147483770" r:id="rId9"/>
    <p:sldLayoutId id="2147483772" r:id="rId10"/>
    <p:sldLayoutId id="21474837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58.png"/><Relationship Id="rId5" Type="http://schemas.openxmlformats.org/officeDocument/2006/relationships/image" Target="../media/image54.png"/><Relationship Id="rId10" Type="http://schemas.openxmlformats.org/officeDocument/2006/relationships/image" Target="../media/image4.svg"/><Relationship Id="rId4" Type="http://schemas.openxmlformats.org/officeDocument/2006/relationships/image" Target="../media/image53.png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2.svg"/><Relationship Id="rId7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6.svg"/><Relationship Id="rId7" Type="http://schemas.openxmlformats.org/officeDocument/2006/relationships/image" Target="../media/image4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72.png"/><Relationship Id="rId5" Type="http://schemas.openxmlformats.org/officeDocument/2006/relationships/image" Target="../media/image68.svg"/><Relationship Id="rId10" Type="http://schemas.openxmlformats.org/officeDocument/2006/relationships/image" Target="../media/image71.png"/><Relationship Id="rId4" Type="http://schemas.openxmlformats.org/officeDocument/2006/relationships/image" Target="../media/image67.png"/><Relationship Id="rId9" Type="http://schemas.openxmlformats.org/officeDocument/2006/relationships/image" Target="../media/image70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81254D-E0AE-C59F-1A86-FC3173BB5205}"/>
              </a:ext>
            </a:extLst>
          </p:cNvPr>
          <p:cNvSpPr/>
          <p:nvPr/>
        </p:nvSpPr>
        <p:spPr>
          <a:xfrm>
            <a:off x="1983219" y="5029204"/>
            <a:ext cx="1828800" cy="9031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User Prompt</a:t>
            </a:r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377E43CF-335F-A2D3-18C3-69D7F0860812}"/>
              </a:ext>
            </a:extLst>
          </p:cNvPr>
          <p:cNvSpPr/>
          <p:nvPr/>
        </p:nvSpPr>
        <p:spPr>
          <a:xfrm>
            <a:off x="4492979" y="5029203"/>
            <a:ext cx="1828800" cy="903111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User Prompt</a:t>
            </a:r>
            <a:br>
              <a:rPr lang="en-US" dirty="0"/>
            </a:br>
            <a:r>
              <a:rPr lang="en-US" sz="1200" dirty="0"/>
              <a:t>(embedding)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1E4A1E-E239-F17A-4942-B4D68896539A}"/>
              </a:ext>
            </a:extLst>
          </p:cNvPr>
          <p:cNvSpPr/>
          <p:nvPr/>
        </p:nvSpPr>
        <p:spPr>
          <a:xfrm>
            <a:off x="4492979" y="3344333"/>
            <a:ext cx="1828800" cy="9031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Chunk Retriever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9CFE37A-92F8-C2F9-B08F-159D169D1F54}"/>
              </a:ext>
            </a:extLst>
          </p:cNvPr>
          <p:cNvSpPr/>
          <p:nvPr/>
        </p:nvSpPr>
        <p:spPr>
          <a:xfrm>
            <a:off x="9086019" y="1123244"/>
            <a:ext cx="2991555" cy="9031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Knowledge-informed Generation</a:t>
            </a:r>
          </a:p>
        </p:txBody>
      </p:sp>
      <p:pic>
        <p:nvPicPr>
          <p:cNvPr id="24" name="Graphic 23" descr="Woman outline">
            <a:extLst>
              <a:ext uri="{FF2B5EF4-FFF2-40B4-BE49-F238E27FC236}">
                <a16:creationId xmlns:a16="http://schemas.microsoft.com/office/drawing/2014/main" id="{1111E717-A960-827E-837C-0D6C97809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581" y="4972756"/>
            <a:ext cx="914400" cy="914400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3440D8E-0B9C-6102-4363-C137B20E0377}"/>
              </a:ext>
            </a:extLst>
          </p:cNvPr>
          <p:cNvCxnSpPr>
            <a:cxnSpLocks/>
            <a:stCxn id="6" idx="3"/>
            <a:endCxn id="8" idx="2"/>
          </p:cNvCxnSpPr>
          <p:nvPr/>
        </p:nvCxnSpPr>
        <p:spPr>
          <a:xfrm flipV="1">
            <a:off x="3812019" y="5480759"/>
            <a:ext cx="68096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A6BE2AB-E148-F846-A285-9D8CF6608C4B}"/>
              </a:ext>
            </a:extLst>
          </p:cNvPr>
          <p:cNvCxnSpPr>
            <a:cxnSpLocks/>
            <a:stCxn id="8" idx="3"/>
            <a:endCxn id="20" idx="2"/>
          </p:cNvCxnSpPr>
          <p:nvPr/>
        </p:nvCxnSpPr>
        <p:spPr>
          <a:xfrm flipV="1">
            <a:off x="5407379" y="4247444"/>
            <a:ext cx="0" cy="7817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E3E35F7-D499-13D7-E82A-890EA469BEF7}"/>
              </a:ext>
            </a:extLst>
          </p:cNvPr>
          <p:cNvCxnSpPr>
            <a:cxnSpLocks/>
          </p:cNvCxnSpPr>
          <p:nvPr/>
        </p:nvCxnSpPr>
        <p:spPr>
          <a:xfrm>
            <a:off x="5892800" y="2173109"/>
            <a:ext cx="0" cy="1168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D80AF05-3BE9-F7BE-F551-9E63CF854A2F}"/>
              </a:ext>
            </a:extLst>
          </p:cNvPr>
          <p:cNvCxnSpPr>
            <a:cxnSpLocks/>
          </p:cNvCxnSpPr>
          <p:nvPr/>
        </p:nvCxnSpPr>
        <p:spPr>
          <a:xfrm>
            <a:off x="5671256" y="2173109"/>
            <a:ext cx="0" cy="1168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ED5E296-AF49-B9CE-CF55-8BEFBE937C43}"/>
              </a:ext>
            </a:extLst>
          </p:cNvPr>
          <p:cNvCxnSpPr>
            <a:cxnSpLocks/>
          </p:cNvCxnSpPr>
          <p:nvPr/>
        </p:nvCxnSpPr>
        <p:spPr>
          <a:xfrm>
            <a:off x="5228166" y="2173109"/>
            <a:ext cx="0" cy="1168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AC0766-4800-280A-0AE3-78ECBF08446C}"/>
              </a:ext>
            </a:extLst>
          </p:cNvPr>
          <p:cNvCxnSpPr>
            <a:cxnSpLocks/>
          </p:cNvCxnSpPr>
          <p:nvPr/>
        </p:nvCxnSpPr>
        <p:spPr>
          <a:xfrm>
            <a:off x="5006622" y="2173109"/>
            <a:ext cx="0" cy="1168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92A44AF-E59F-306E-7BB1-24F32648EA03}"/>
              </a:ext>
            </a:extLst>
          </p:cNvPr>
          <p:cNvGrpSpPr/>
          <p:nvPr/>
        </p:nvGrpSpPr>
        <p:grpSpPr>
          <a:xfrm>
            <a:off x="6321779" y="3344333"/>
            <a:ext cx="5174418" cy="903111"/>
            <a:chOff x="6321779" y="3344333"/>
            <a:chExt cx="5174418" cy="90311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EB3471E-F8B7-3DD7-D668-3C84FEDAB96C}"/>
                </a:ext>
              </a:extLst>
            </p:cNvPr>
            <p:cNvSpPr/>
            <p:nvPr/>
          </p:nvSpPr>
          <p:spPr>
            <a:xfrm>
              <a:off x="9667397" y="3344333"/>
              <a:ext cx="1828800" cy="90311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LLM ✨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3CC059C-CE6C-31AB-D819-0C345A3DA119}"/>
                </a:ext>
              </a:extLst>
            </p:cNvPr>
            <p:cNvSpPr/>
            <p:nvPr/>
          </p:nvSpPr>
          <p:spPr>
            <a:xfrm>
              <a:off x="7080188" y="3344333"/>
              <a:ext cx="1828800" cy="903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Relevant Chunks</a:t>
              </a:r>
              <a:br>
                <a:rPr lang="en-US" dirty="0"/>
              </a:br>
              <a:r>
                <a:rPr lang="en-US" sz="1200" dirty="0"/>
                <a:t>(context)</a:t>
              </a:r>
              <a:endParaRPr lang="en-US" dirty="0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EAB897A-56E9-CB37-D068-E83162CA1D5F}"/>
                </a:ext>
              </a:extLst>
            </p:cNvPr>
            <p:cNvCxnSpPr>
              <a:cxnSpLocks/>
              <a:stCxn id="20" idx="3"/>
              <a:endCxn id="21" idx="1"/>
            </p:cNvCxnSpPr>
            <p:nvPr/>
          </p:nvCxnSpPr>
          <p:spPr>
            <a:xfrm>
              <a:off x="6321779" y="3795889"/>
              <a:ext cx="75840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3675D23-B51C-7FB2-A616-E938B442B277}"/>
                </a:ext>
              </a:extLst>
            </p:cNvPr>
            <p:cNvCxnSpPr>
              <a:cxnSpLocks/>
              <a:stCxn id="21" idx="3"/>
              <a:endCxn id="7" idx="1"/>
            </p:cNvCxnSpPr>
            <p:nvPr/>
          </p:nvCxnSpPr>
          <p:spPr>
            <a:xfrm>
              <a:off x="8908988" y="3795889"/>
              <a:ext cx="75840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D56FB726-5DDD-02D0-F366-B69F3B84C936}"/>
              </a:ext>
            </a:extLst>
          </p:cNvPr>
          <p:cNvCxnSpPr>
            <a:cxnSpLocks/>
            <a:stCxn id="6" idx="2"/>
            <a:endCxn id="7" idx="2"/>
          </p:cNvCxnSpPr>
          <p:nvPr/>
        </p:nvCxnSpPr>
        <p:spPr>
          <a:xfrm rot="5400000" flipH="1" flipV="1">
            <a:off x="5897272" y="1247791"/>
            <a:ext cx="1684871" cy="7684178"/>
          </a:xfrm>
          <a:prstGeom prst="bentConnector3">
            <a:avLst>
              <a:gd name="adj1" fmla="val -13568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F72F208-162E-4B9D-BF3C-86DD173A311D}"/>
              </a:ext>
            </a:extLst>
          </p:cNvPr>
          <p:cNvCxnSpPr>
            <a:cxnSpLocks/>
            <a:stCxn id="7" idx="0"/>
            <a:endCxn id="22" idx="2"/>
          </p:cNvCxnSpPr>
          <p:nvPr/>
        </p:nvCxnSpPr>
        <p:spPr>
          <a:xfrm flipV="1">
            <a:off x="10581797" y="2026355"/>
            <a:ext cx="0" cy="13179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6113637-1433-CDF5-72AF-119DF07F2090}"/>
              </a:ext>
            </a:extLst>
          </p:cNvPr>
          <p:cNvGrpSpPr/>
          <p:nvPr/>
        </p:nvGrpSpPr>
        <p:grpSpPr>
          <a:xfrm>
            <a:off x="1373619" y="660399"/>
            <a:ext cx="5433581" cy="1518356"/>
            <a:chOff x="1373619" y="660399"/>
            <a:chExt cx="5433581" cy="1518356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9BD0EDBE-6FAB-0031-947A-8FD830A9BCCE}"/>
                </a:ext>
              </a:extLst>
            </p:cNvPr>
            <p:cNvSpPr/>
            <p:nvPr/>
          </p:nvSpPr>
          <p:spPr>
            <a:xfrm>
              <a:off x="1373619" y="666044"/>
              <a:ext cx="1828800" cy="903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Chunks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533DD9A0-4374-BF4D-22F7-2BE99868AAE6}"/>
                </a:ext>
              </a:extLst>
            </p:cNvPr>
            <p:cNvSpPr/>
            <p:nvPr/>
          </p:nvSpPr>
          <p:spPr>
            <a:xfrm>
              <a:off x="1526019" y="818444"/>
              <a:ext cx="1828800" cy="903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Chunks</a:t>
              </a:r>
            </a:p>
          </p:txBody>
        </p:sp>
        <p:sp>
          <p:nvSpPr>
            <p:cNvPr id="15" name="Round Diagonal Corner Rectangle 14">
              <a:extLst>
                <a:ext uri="{FF2B5EF4-FFF2-40B4-BE49-F238E27FC236}">
                  <a16:creationId xmlns:a16="http://schemas.microsoft.com/office/drawing/2014/main" id="{53656588-CB2A-4C1D-0715-524FA80A9FF3}"/>
                </a:ext>
              </a:extLst>
            </p:cNvPr>
            <p:cNvSpPr/>
            <p:nvPr/>
          </p:nvSpPr>
          <p:spPr>
            <a:xfrm>
              <a:off x="4368800" y="660399"/>
              <a:ext cx="1828800" cy="903111"/>
            </a:xfrm>
            <a:prstGeom prst="round2Diag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</a:t>
              </a:r>
              <a:r>
                <a:rPr lang="en-US" dirty="0" err="1"/>
                <a:t>Chuncks</a:t>
              </a:r>
              <a:br>
                <a:rPr lang="en-US" dirty="0"/>
              </a:br>
              <a:r>
                <a:rPr lang="en-US" sz="1200" dirty="0"/>
                <a:t>(embeddings)</a:t>
              </a:r>
              <a:endParaRPr lang="en-US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87DB64C-686B-082D-3EB5-35E1D8B6A2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1717" y="1275640"/>
              <a:ext cx="1166381" cy="56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A6CA1C3-E82B-FA62-7085-03FEA1035939}"/>
                </a:ext>
              </a:extLst>
            </p:cNvPr>
            <p:cNvSpPr/>
            <p:nvPr/>
          </p:nvSpPr>
          <p:spPr>
            <a:xfrm>
              <a:off x="1678419" y="970844"/>
              <a:ext cx="1828800" cy="903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Chunks</a:t>
              </a:r>
            </a:p>
          </p:txBody>
        </p:sp>
        <p:sp>
          <p:nvSpPr>
            <p:cNvPr id="16" name="Round Diagonal Corner Rectangle 15">
              <a:extLst>
                <a:ext uri="{FF2B5EF4-FFF2-40B4-BE49-F238E27FC236}">
                  <a16:creationId xmlns:a16="http://schemas.microsoft.com/office/drawing/2014/main" id="{5B740D5D-0D3F-4903-C9A9-768A82755011}"/>
                </a:ext>
              </a:extLst>
            </p:cNvPr>
            <p:cNvSpPr/>
            <p:nvPr/>
          </p:nvSpPr>
          <p:spPr>
            <a:xfrm>
              <a:off x="4521200" y="812799"/>
              <a:ext cx="1828800" cy="903111"/>
            </a:xfrm>
            <a:prstGeom prst="round2Diag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</a:t>
              </a:r>
              <a:r>
                <a:rPr lang="en-US" dirty="0" err="1"/>
                <a:t>Chuncks</a:t>
              </a:r>
              <a:br>
                <a:rPr lang="en-US" dirty="0"/>
              </a:br>
              <a:r>
                <a:rPr lang="en-US" sz="1200" dirty="0"/>
                <a:t>(embeddings)</a:t>
              </a:r>
              <a:endParaRPr lang="en-US" dirty="0"/>
            </a:p>
          </p:txBody>
        </p:sp>
        <p:sp>
          <p:nvSpPr>
            <p:cNvPr id="17" name="Round Diagonal Corner Rectangle 16">
              <a:extLst>
                <a:ext uri="{FF2B5EF4-FFF2-40B4-BE49-F238E27FC236}">
                  <a16:creationId xmlns:a16="http://schemas.microsoft.com/office/drawing/2014/main" id="{C6B66D8A-5261-EF40-FD42-96C9B9F4B681}"/>
                </a:ext>
              </a:extLst>
            </p:cNvPr>
            <p:cNvSpPr/>
            <p:nvPr/>
          </p:nvSpPr>
          <p:spPr>
            <a:xfrm>
              <a:off x="4673600" y="965199"/>
              <a:ext cx="1828800" cy="903111"/>
            </a:xfrm>
            <a:prstGeom prst="round2Diag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</a:t>
              </a:r>
              <a:r>
                <a:rPr lang="en-US" dirty="0" err="1"/>
                <a:t>Chuncks</a:t>
              </a:r>
              <a:br>
                <a:rPr lang="en-US" dirty="0"/>
              </a:br>
              <a:r>
                <a:rPr lang="en-US" sz="1200" dirty="0"/>
                <a:t>(embeddings)</a:t>
              </a:r>
              <a:endParaRPr lang="en-US" dirty="0"/>
            </a:p>
          </p:txBody>
        </p:sp>
        <p:sp>
          <p:nvSpPr>
            <p:cNvPr id="18" name="Round Diagonal Corner Rectangle 17">
              <a:extLst>
                <a:ext uri="{FF2B5EF4-FFF2-40B4-BE49-F238E27FC236}">
                  <a16:creationId xmlns:a16="http://schemas.microsoft.com/office/drawing/2014/main" id="{553805E4-0EA1-0141-F293-019DB7B6344F}"/>
                </a:ext>
              </a:extLst>
            </p:cNvPr>
            <p:cNvSpPr/>
            <p:nvPr/>
          </p:nvSpPr>
          <p:spPr>
            <a:xfrm>
              <a:off x="4826000" y="1117599"/>
              <a:ext cx="1828800" cy="903111"/>
            </a:xfrm>
            <a:prstGeom prst="round2Diag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</a:t>
              </a:r>
              <a:r>
                <a:rPr lang="en-US" dirty="0" err="1"/>
                <a:t>Chuncks</a:t>
              </a:r>
              <a:br>
                <a:rPr lang="en-US" dirty="0"/>
              </a:br>
              <a:r>
                <a:rPr lang="en-US" sz="1200" dirty="0"/>
                <a:t>(embeddings)</a:t>
              </a:r>
              <a:endParaRPr lang="en-US" dirty="0"/>
            </a:p>
          </p:txBody>
        </p:sp>
        <p:sp>
          <p:nvSpPr>
            <p:cNvPr id="19" name="Round Diagonal Corner Rectangle 18">
              <a:extLst>
                <a:ext uri="{FF2B5EF4-FFF2-40B4-BE49-F238E27FC236}">
                  <a16:creationId xmlns:a16="http://schemas.microsoft.com/office/drawing/2014/main" id="{FD3E2119-8E82-6688-F859-48F1DF13EBF4}"/>
                </a:ext>
              </a:extLst>
            </p:cNvPr>
            <p:cNvSpPr/>
            <p:nvPr/>
          </p:nvSpPr>
          <p:spPr>
            <a:xfrm>
              <a:off x="4978400" y="1269999"/>
              <a:ext cx="1828800" cy="903111"/>
            </a:xfrm>
            <a:prstGeom prst="round2Diag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Chunks</a:t>
              </a:r>
              <a:br>
                <a:rPr lang="en-US" dirty="0"/>
              </a:br>
              <a:r>
                <a:rPr lang="en-US" sz="1200" dirty="0"/>
                <a:t>(embeddings)</a:t>
              </a:r>
              <a:endParaRPr lang="en-US" dirty="0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F6C4841-40CE-B103-E83A-8903DC17AB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12019" y="1732844"/>
              <a:ext cx="1166381" cy="56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B72F424-B2D6-F7D5-09D6-AB94F8BB80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9619" y="1580442"/>
              <a:ext cx="1166381" cy="56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6F0F217A-3E69-D987-8EA3-91F1FE97A8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2863" y="1428041"/>
              <a:ext cx="1166381" cy="56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6490E16C-90CA-CA0F-2486-CBBC142184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2419" y="1134528"/>
              <a:ext cx="1166381" cy="564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EB8DA7C-0F1C-64B0-AFEC-B8117C53CF1B}"/>
                </a:ext>
              </a:extLst>
            </p:cNvPr>
            <p:cNvSpPr/>
            <p:nvPr/>
          </p:nvSpPr>
          <p:spPr>
            <a:xfrm>
              <a:off x="1830819" y="1123244"/>
              <a:ext cx="1828800" cy="903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Chunks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FBB89C26-77E4-D994-8EFA-F08F9F670031}"/>
                </a:ext>
              </a:extLst>
            </p:cNvPr>
            <p:cNvSpPr/>
            <p:nvPr/>
          </p:nvSpPr>
          <p:spPr>
            <a:xfrm>
              <a:off x="1983219" y="1275644"/>
              <a:ext cx="1828800" cy="903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Knowledge Chunks</a:t>
              </a: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52648A41-E245-707C-E839-A4FC50A22F3C}"/>
              </a:ext>
            </a:extLst>
          </p:cNvPr>
          <p:cNvCxnSpPr>
            <a:cxnSpLocks/>
          </p:cNvCxnSpPr>
          <p:nvPr/>
        </p:nvCxnSpPr>
        <p:spPr>
          <a:xfrm>
            <a:off x="5449711" y="2173108"/>
            <a:ext cx="0" cy="1168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9" name="Graphic 78" descr="Connections outline">
            <a:extLst>
              <a:ext uri="{FF2B5EF4-FFF2-40B4-BE49-F238E27FC236}">
                <a16:creationId xmlns:a16="http://schemas.microsoft.com/office/drawing/2014/main" id="{BBF95337-3550-7DCA-24E1-F4DD36DE0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5967" y="1950898"/>
            <a:ext cx="1652335" cy="1652335"/>
          </a:xfrm>
          <a:prstGeom prst="rect">
            <a:avLst/>
          </a:prstGeom>
        </p:spPr>
      </p:pic>
      <p:sp>
        <p:nvSpPr>
          <p:cNvPr id="82" name="Cloud Callout 81">
            <a:extLst>
              <a:ext uri="{FF2B5EF4-FFF2-40B4-BE49-F238E27FC236}">
                <a16:creationId xmlns:a16="http://schemas.microsoft.com/office/drawing/2014/main" id="{6B36A6A0-6566-2F54-572E-E6404FD8EAA8}"/>
              </a:ext>
            </a:extLst>
          </p:cNvPr>
          <p:cNvSpPr/>
          <p:nvPr/>
        </p:nvSpPr>
        <p:spPr>
          <a:xfrm>
            <a:off x="1373619" y="3502376"/>
            <a:ext cx="2916155" cy="1374428"/>
          </a:xfrm>
          <a:prstGeom prst="cloudCallout">
            <a:avLst>
              <a:gd name="adj1" fmla="val -37007"/>
              <a:gd name="adj2" fmla="val 5635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How is fraction addition taught in fourth grade?</a:t>
            </a:r>
          </a:p>
        </p:txBody>
      </p:sp>
    </p:spTree>
    <p:extLst>
      <p:ext uri="{BB962C8B-B14F-4D97-AF65-F5344CB8AC3E}">
        <p14:creationId xmlns:p14="http://schemas.microsoft.com/office/powerpoint/2010/main" val="368323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0" grpId="0" animBg="1"/>
      <p:bldP spid="22" grpId="0" animBg="1"/>
      <p:bldP spid="8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FF52E-3BEB-307A-49FD-B6A5541DC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130" y="298755"/>
            <a:ext cx="10664431" cy="1151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L" sz="2400" dirty="0"/>
              <a:t>Find all Latin American towers that look similar to the Berlin TV Tower</a:t>
            </a:r>
          </a:p>
        </p:txBody>
      </p:sp>
      <p:pic>
        <p:nvPicPr>
          <p:cNvPr id="27" name="Picture 26" descr="A tall tower with a ball on top&#10;&#10;AI-generated content may be incorrect.">
            <a:extLst>
              <a:ext uri="{FF2B5EF4-FFF2-40B4-BE49-F238E27FC236}">
                <a16:creationId xmlns:a16="http://schemas.microsoft.com/office/drawing/2014/main" id="{02D078F4-8FE1-6DF2-DEB2-DA6B9E0A8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309" y="2346526"/>
            <a:ext cx="1147860" cy="317383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4D29F25-001A-95E4-345E-66ADA45B6B80}"/>
              </a:ext>
            </a:extLst>
          </p:cNvPr>
          <p:cNvSpPr txBox="1"/>
          <p:nvPr/>
        </p:nvSpPr>
        <p:spPr>
          <a:xfrm>
            <a:off x="1747207" y="5628890"/>
            <a:ext cx="794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dirty="0"/>
              <a:t>query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E485D6-A2E3-9A14-8AE3-1D03C0E479FC}"/>
              </a:ext>
            </a:extLst>
          </p:cNvPr>
          <p:cNvGrpSpPr/>
          <p:nvPr/>
        </p:nvGrpSpPr>
        <p:grpSpPr>
          <a:xfrm>
            <a:off x="3392389" y="1174213"/>
            <a:ext cx="8608115" cy="5429782"/>
            <a:chOff x="3392389" y="1174213"/>
            <a:chExt cx="8608115" cy="5429782"/>
          </a:xfrm>
        </p:grpSpPr>
        <p:pic>
          <p:nvPicPr>
            <p:cNvPr id="7" name="Picture 6" descr="A tall tower with a blue sky&#10;&#10;AI-generated content may be incorrect.">
              <a:extLst>
                <a:ext uri="{FF2B5EF4-FFF2-40B4-BE49-F238E27FC236}">
                  <a16:creationId xmlns:a16="http://schemas.microsoft.com/office/drawing/2014/main" id="{5BC844C5-E24C-167D-950C-546768C77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2389" y="1174213"/>
              <a:ext cx="1477826" cy="1970434"/>
            </a:xfrm>
            <a:prstGeom prst="rect">
              <a:avLst/>
            </a:prstGeom>
          </p:spPr>
        </p:pic>
        <p:pic>
          <p:nvPicPr>
            <p:cNvPr id="9" name="Picture 8" descr="A tall tower with a steeple&#10;&#10;AI-generated content may be incorrect.">
              <a:extLst>
                <a:ext uri="{FF2B5EF4-FFF2-40B4-BE49-F238E27FC236}">
                  <a16:creationId xmlns:a16="http://schemas.microsoft.com/office/drawing/2014/main" id="{566E6678-06C4-6FE9-C752-1A4CB54A1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40043" y="1174213"/>
              <a:ext cx="1440818" cy="1970434"/>
            </a:xfrm>
            <a:prstGeom prst="rect">
              <a:avLst/>
            </a:prstGeom>
          </p:spPr>
        </p:pic>
        <p:pic>
          <p:nvPicPr>
            <p:cNvPr id="11" name="Picture 10" descr="A tall tower with a large round tower&#10;&#10;AI-generated content may be incorrect.">
              <a:extLst>
                <a:ext uri="{FF2B5EF4-FFF2-40B4-BE49-F238E27FC236}">
                  <a16:creationId xmlns:a16="http://schemas.microsoft.com/office/drawing/2014/main" id="{CA1F9B66-B676-D8C2-47CC-E358C686D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0689" y="1174213"/>
              <a:ext cx="1313622" cy="1970434"/>
            </a:xfrm>
            <a:prstGeom prst="rect">
              <a:avLst/>
            </a:prstGeom>
          </p:spPr>
        </p:pic>
        <p:pic>
          <p:nvPicPr>
            <p:cNvPr id="13" name="Picture 12" descr="A tall tower with a satellite on top&#10;&#10;AI-generated content may be incorrect.">
              <a:extLst>
                <a:ext uri="{FF2B5EF4-FFF2-40B4-BE49-F238E27FC236}">
                  <a16:creationId xmlns:a16="http://schemas.microsoft.com/office/drawing/2014/main" id="{3E109B32-07E1-A4EB-1138-39300D19D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34139" y="1174213"/>
              <a:ext cx="1313622" cy="1970434"/>
            </a:xfrm>
            <a:prstGeom prst="rect">
              <a:avLst/>
            </a:prstGeom>
          </p:spPr>
        </p:pic>
        <p:pic>
          <p:nvPicPr>
            <p:cNvPr id="15" name="Picture 14" descr="A lighthouse on a hill&#10;&#10;AI-generated content may be incorrect.">
              <a:extLst>
                <a:ext uri="{FF2B5EF4-FFF2-40B4-BE49-F238E27FC236}">
                  <a16:creationId xmlns:a16="http://schemas.microsoft.com/office/drawing/2014/main" id="{1CE67298-6D24-0B7E-73AA-C3C535C8A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17588" y="1174213"/>
              <a:ext cx="1582916" cy="1970434"/>
            </a:xfrm>
            <a:prstGeom prst="rect">
              <a:avLst/>
            </a:prstGeom>
          </p:spPr>
        </p:pic>
        <p:pic>
          <p:nvPicPr>
            <p:cNvPr id="17" name="Picture 16" descr="A metal tower on a hill&#10;&#10;AI-generated content may be incorrect.">
              <a:extLst>
                <a:ext uri="{FF2B5EF4-FFF2-40B4-BE49-F238E27FC236}">
                  <a16:creationId xmlns:a16="http://schemas.microsoft.com/office/drawing/2014/main" id="{123DB2DD-0095-ADDB-6EFD-4B4A33640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92389" y="4137256"/>
              <a:ext cx="1771999" cy="1970434"/>
            </a:xfrm>
            <a:prstGeom prst="rect">
              <a:avLst/>
            </a:prstGeom>
          </p:spPr>
        </p:pic>
        <p:pic>
          <p:nvPicPr>
            <p:cNvPr id="19" name="Picture 18" descr="A red and white lighthouse&#10;&#10;AI-generated content may be incorrect.">
              <a:extLst>
                <a:ext uri="{FF2B5EF4-FFF2-40B4-BE49-F238E27FC236}">
                  <a16:creationId xmlns:a16="http://schemas.microsoft.com/office/drawing/2014/main" id="{784AFF87-E638-239C-15B4-2930EC405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77693" y="4137256"/>
              <a:ext cx="1313622" cy="1970434"/>
            </a:xfrm>
            <a:prstGeom prst="rect">
              <a:avLst/>
            </a:prstGeom>
          </p:spPr>
        </p:pic>
        <p:pic>
          <p:nvPicPr>
            <p:cNvPr id="21" name="Picture 20" descr="Long shot of a tower&#10;&#10;AI-generated content may be incorrect.">
              <a:extLst>
                <a:ext uri="{FF2B5EF4-FFF2-40B4-BE49-F238E27FC236}">
                  <a16:creationId xmlns:a16="http://schemas.microsoft.com/office/drawing/2014/main" id="{38DD7C8B-6861-C5F9-A659-985A09BA7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04620" y="4137256"/>
              <a:ext cx="1477826" cy="1970434"/>
            </a:xfrm>
            <a:prstGeom prst="rect">
              <a:avLst/>
            </a:prstGeom>
          </p:spPr>
        </p:pic>
        <p:pic>
          <p:nvPicPr>
            <p:cNvPr id="23" name="Picture 22" descr="A lighthouse on a sunny day&#10;&#10;AI-generated content may be incorrect.">
              <a:extLst>
                <a:ext uri="{FF2B5EF4-FFF2-40B4-BE49-F238E27FC236}">
                  <a16:creationId xmlns:a16="http://schemas.microsoft.com/office/drawing/2014/main" id="{33F19511-0D25-30F3-0F9F-9EA725E6C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895751" y="4137256"/>
              <a:ext cx="1477826" cy="1970434"/>
            </a:xfrm>
            <a:prstGeom prst="rect">
              <a:avLst/>
            </a:prstGeom>
          </p:spPr>
        </p:pic>
        <p:pic>
          <p:nvPicPr>
            <p:cNvPr id="25" name="Picture 24" descr="A black and white striped lighthouse&#10;&#10;AI-generated content may be incorrect.">
              <a:extLst>
                <a:ext uri="{FF2B5EF4-FFF2-40B4-BE49-F238E27FC236}">
                  <a16:creationId xmlns:a16="http://schemas.microsoft.com/office/drawing/2014/main" id="{29BAF194-FBFD-4AD3-1493-27DF6C99E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86881" y="4246725"/>
              <a:ext cx="1313623" cy="1751497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1DEF4E-68B3-ED42-9996-9159B2B710EE}"/>
                </a:ext>
              </a:extLst>
            </p:cNvPr>
            <p:cNvSpPr txBox="1"/>
            <p:nvPr/>
          </p:nvSpPr>
          <p:spPr>
            <a:xfrm>
              <a:off x="3739816" y="3271619"/>
              <a:ext cx="782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0.723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65EE59-7CA8-E27F-6965-E22FFBB4BA90}"/>
                </a:ext>
              </a:extLst>
            </p:cNvPr>
            <p:cNvSpPr txBox="1"/>
            <p:nvPr/>
          </p:nvSpPr>
          <p:spPr>
            <a:xfrm>
              <a:off x="5575378" y="3271619"/>
              <a:ext cx="770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0.727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5252E9-D03A-9FC4-0774-808ED658A25D}"/>
                </a:ext>
              </a:extLst>
            </p:cNvPr>
            <p:cNvSpPr txBox="1"/>
            <p:nvPr/>
          </p:nvSpPr>
          <p:spPr>
            <a:xfrm>
              <a:off x="7322426" y="3271619"/>
              <a:ext cx="770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0.727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38EA04-6F2E-CDE4-DE01-AC7FDE3C1968}"/>
                </a:ext>
              </a:extLst>
            </p:cNvPr>
            <p:cNvSpPr txBox="1"/>
            <p:nvPr/>
          </p:nvSpPr>
          <p:spPr>
            <a:xfrm>
              <a:off x="9000939" y="3271619"/>
              <a:ext cx="7800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0.722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8B465B-AE39-D976-D16A-414CB4948ECF}"/>
                </a:ext>
              </a:extLst>
            </p:cNvPr>
            <p:cNvSpPr txBox="1"/>
            <p:nvPr/>
          </p:nvSpPr>
          <p:spPr>
            <a:xfrm>
              <a:off x="10847088" y="3271619"/>
              <a:ext cx="723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0.717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FECAF7-7F46-9333-C140-74CC1BB0CBD2}"/>
                </a:ext>
              </a:extLst>
            </p:cNvPr>
            <p:cNvSpPr txBox="1"/>
            <p:nvPr/>
          </p:nvSpPr>
          <p:spPr>
            <a:xfrm>
              <a:off x="3903606" y="6234663"/>
              <a:ext cx="7495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0.710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CCBAB7-5063-1864-9E13-82B013CF0B14}"/>
                </a:ext>
              </a:extLst>
            </p:cNvPr>
            <p:cNvSpPr txBox="1"/>
            <p:nvPr/>
          </p:nvSpPr>
          <p:spPr>
            <a:xfrm>
              <a:off x="5697653" y="6234663"/>
              <a:ext cx="7966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0.708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4E1D3F1-97AA-B3F8-77BC-1C7EB0F11BF3}"/>
                </a:ext>
              </a:extLst>
            </p:cNvPr>
            <p:cNvSpPr txBox="1"/>
            <p:nvPr/>
          </p:nvSpPr>
          <p:spPr>
            <a:xfrm>
              <a:off x="7445186" y="6234663"/>
              <a:ext cx="7966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0.708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445131-2363-F984-2BF0-69DB382750E4}"/>
                </a:ext>
              </a:extLst>
            </p:cNvPr>
            <p:cNvSpPr txBox="1"/>
            <p:nvPr/>
          </p:nvSpPr>
          <p:spPr>
            <a:xfrm>
              <a:off x="9236317" y="6234663"/>
              <a:ext cx="7966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0.703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C790A8-DFD6-8256-517A-1B3DF9713B45}"/>
                </a:ext>
              </a:extLst>
            </p:cNvPr>
            <p:cNvSpPr txBox="1"/>
            <p:nvPr/>
          </p:nvSpPr>
          <p:spPr>
            <a:xfrm>
              <a:off x="10945345" y="6234663"/>
              <a:ext cx="7966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L" dirty="0"/>
                <a:t>0.702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214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188D34-8552-4CDC-2B2D-F60EAD75DBD1}"/>
              </a:ext>
            </a:extLst>
          </p:cNvPr>
          <p:cNvSpPr txBox="1">
            <a:spLocks/>
          </p:cNvSpPr>
          <p:nvPr/>
        </p:nvSpPr>
        <p:spPr>
          <a:xfrm>
            <a:off x="1162130" y="298755"/>
            <a:ext cx="10664431" cy="11514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L" sz="2400" dirty="0"/>
              <a:t>Find the average distance of each political pact with respect to the topic of regionalization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C9875B7-569C-A84D-7962-C8F97A229E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499"/>
          <a:stretch/>
        </p:blipFill>
        <p:spPr>
          <a:xfrm>
            <a:off x="1227515" y="2697480"/>
            <a:ext cx="5307930" cy="1463040"/>
          </a:xfrm>
          <a:prstGeom prst="rect">
            <a:avLst/>
          </a:prstGeom>
        </p:spPr>
      </p:pic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04CC5997-0B89-7394-BEDB-81E36C673A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566492"/>
              </p:ext>
            </p:extLst>
          </p:nvPr>
        </p:nvGraphicFramePr>
        <p:xfrm>
          <a:off x="6899583" y="1956328"/>
          <a:ext cx="5119302" cy="3686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018">
                  <a:extLst>
                    <a:ext uri="{9D8B030D-6E8A-4147-A177-3AD203B41FA5}">
                      <a16:colId xmlns:a16="http://schemas.microsoft.com/office/drawing/2014/main" val="810597392"/>
                    </a:ext>
                  </a:extLst>
                </a:gridCol>
                <a:gridCol w="972861">
                  <a:extLst>
                    <a:ext uri="{9D8B030D-6E8A-4147-A177-3AD203B41FA5}">
                      <a16:colId xmlns:a16="http://schemas.microsoft.com/office/drawing/2014/main" val="4085746778"/>
                    </a:ext>
                  </a:extLst>
                </a:gridCol>
                <a:gridCol w="1409423">
                  <a:extLst>
                    <a:ext uri="{9D8B030D-6E8A-4147-A177-3AD203B41FA5}">
                      <a16:colId xmlns:a16="http://schemas.microsoft.com/office/drawing/2014/main" val="4042210156"/>
                    </a:ext>
                  </a:extLst>
                </a:gridCol>
              </a:tblGrid>
              <a:tr h="314049">
                <a:tc>
                  <a:txBody>
                    <a:bodyPr/>
                    <a:lstStyle/>
                    <a:p>
                      <a:r>
                        <a:rPr lang="en-US" sz="1400" b="0" cap="all" spc="150" dirty="0" err="1">
                          <a:solidFill>
                            <a:schemeClr val="lt1"/>
                          </a:solidFill>
                        </a:rPr>
                        <a:t>Bancada</a:t>
                      </a:r>
                      <a:endParaRPr lang="en-US" sz="1400" b="0" cap="all" spc="150" dirty="0">
                        <a:solidFill>
                          <a:schemeClr val="lt1"/>
                        </a:solidFill>
                      </a:endParaRP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US" sz="1400" b="0" cap="all" spc="150" dirty="0">
                          <a:solidFill>
                            <a:schemeClr val="lt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COUNT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US" sz="1400" b="0" cap="all" spc="150" dirty="0">
                          <a:solidFill>
                            <a:schemeClr val="lt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AVG(</a:t>
                      </a:r>
                      <a:r>
                        <a:rPr lang="en-US" sz="1400" b="0" cap="all" spc="150" dirty="0" err="1">
                          <a:solidFill>
                            <a:schemeClr val="lt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dist</a:t>
                      </a:r>
                      <a:r>
                        <a:rPr lang="en-US" sz="1400" b="0" cap="all" spc="150" dirty="0">
                          <a:solidFill>
                            <a:schemeClr val="lt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3346443606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Mov. Soc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Constituyentes</a:t>
                      </a:r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0.423795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851861238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Indep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. No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Neutrales</a:t>
                      </a:r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0.475289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986942092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 dirty="0" err="1">
                          <a:solidFill>
                            <a:schemeClr val="tx1"/>
                          </a:solidFill>
                        </a:rPr>
                        <a:t>Frente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 Amplio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95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0.501312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2327821189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Partido_Comunista</a:t>
                      </a:r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0.513067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387044790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Ex LDP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 dirty="0">
                          <a:solidFill>
                            <a:schemeClr val="tx1"/>
                          </a:solidFill>
                        </a:rPr>
                        <a:t>0.575289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3557054133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 dirty="0" err="1">
                          <a:solidFill>
                            <a:schemeClr val="tx1"/>
                          </a:solidFill>
                        </a:rPr>
                        <a:t>Colectivo</a:t>
                      </a:r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cap="none" spc="0" dirty="0" err="1">
                          <a:solidFill>
                            <a:schemeClr val="tx1"/>
                          </a:solidFill>
                        </a:rPr>
                        <a:t>Socialista</a:t>
                      </a:r>
                      <a:endParaRPr lang="en-US" sz="1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0.616303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1661650368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Vamos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por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 Chile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0.646724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333729468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Pueblo </a:t>
                      </a:r>
                      <a:r>
                        <a:rPr lang="en-US" sz="1400" cap="none" spc="0" err="1">
                          <a:solidFill>
                            <a:schemeClr val="tx1"/>
                          </a:solidFill>
                        </a:rPr>
                        <a:t>Constituyente</a:t>
                      </a:r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 (ex LDP)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>
                          <a:solidFill>
                            <a:schemeClr val="tx1"/>
                          </a:solidFill>
                        </a:rPr>
                        <a:t>0.673799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3600898895"/>
                  </a:ext>
                </a:extLst>
              </a:tr>
              <a:tr h="288166">
                <a:tc>
                  <a:txBody>
                    <a:bodyPr/>
                    <a:lstStyle/>
                    <a:p>
                      <a:r>
                        <a:rPr lang="en-US" sz="1400" cap="none" spc="0" dirty="0">
                          <a:solidFill>
                            <a:schemeClr val="tx1"/>
                          </a:solidFill>
                        </a:rPr>
                        <a:t>UDI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77649" marR="77649" marT="77649" marB="77649" anchor="ctr"/>
                </a:tc>
                <a:tc>
                  <a:txBody>
                    <a:bodyPr/>
                    <a:lstStyle/>
                    <a:p>
                      <a:r>
                        <a:rPr lang="en-CL" sz="1400" cap="none" spc="0" dirty="0">
                          <a:solidFill>
                            <a:schemeClr val="tx1"/>
                          </a:solidFill>
                        </a:rPr>
                        <a:t>0.686078</a:t>
                      </a:r>
                    </a:p>
                  </a:txBody>
                  <a:tcPr marL="77649" marR="77649" marT="77649" marB="77649" anchor="ctr"/>
                </a:tc>
                <a:extLst>
                  <a:ext uri="{0D108BD9-81ED-4DB2-BD59-A6C34878D82A}">
                    <a16:rowId xmlns:a16="http://schemas.microsoft.com/office/drawing/2014/main" val="20920499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0A31044-F49B-0ADF-09C7-EF9D3AA1FD0E}"/>
              </a:ext>
            </a:extLst>
          </p:cNvPr>
          <p:cNvSpPr txBox="1"/>
          <p:nvPr/>
        </p:nvSpPr>
        <p:spPr>
          <a:xfrm>
            <a:off x="1835824" y="4515556"/>
            <a:ext cx="4091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dirty="0"/>
              <a:t>query (positive tweet resp. the topic)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D7CB6-0CED-5D90-9A04-03CBEC08F839}"/>
              </a:ext>
            </a:extLst>
          </p:cNvPr>
          <p:cNvSpPr txBox="1"/>
          <p:nvPr/>
        </p:nvSpPr>
        <p:spPr>
          <a:xfrm>
            <a:off x="6899583" y="5825848"/>
            <a:ext cx="5119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L" dirty="0"/>
              <a:t>(results: larger distances correlate with more right wing pact)</a:t>
            </a:r>
          </a:p>
        </p:txBody>
      </p:sp>
    </p:spTree>
    <p:extLst>
      <p:ext uri="{BB962C8B-B14F-4D97-AF65-F5344CB8AC3E}">
        <p14:creationId xmlns:p14="http://schemas.microsoft.com/office/powerpoint/2010/main" val="391455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D4DC2-3A43-7271-6C72-ED3CF71D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The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09C25-D998-01CC-10D6-9ABD2DD3A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7188" y="2712156"/>
            <a:ext cx="7687733" cy="14336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CL" sz="3200" dirty="0"/>
              <a:t>Filter vectors by similarity and by semantic constraints simultaneously in a time efficient manner</a:t>
            </a:r>
          </a:p>
        </p:txBody>
      </p:sp>
    </p:spTree>
    <p:extLst>
      <p:ext uri="{BB962C8B-B14F-4D97-AF65-F5344CB8AC3E}">
        <p14:creationId xmlns:p14="http://schemas.microsoft.com/office/powerpoint/2010/main" val="2906285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AFB3-828F-0AF2-3122-6793DEE61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Baseline Query-and-Select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BD9D8-5A51-F317-4A11-9C300C349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L" dirty="0"/>
              <a:t>Query-and-select:</a:t>
            </a:r>
          </a:p>
          <a:p>
            <a:pPr marL="0" indent="0">
              <a:buNone/>
            </a:pPr>
            <a:r>
              <a:rPr lang="en-CL" dirty="0"/>
              <a:t>	1.- Retrieves all answers to the graph query</a:t>
            </a:r>
          </a:p>
          <a:p>
            <a:pPr marL="0" indent="0">
              <a:buNone/>
            </a:pPr>
            <a:r>
              <a:rPr lang="en-CL" dirty="0"/>
              <a:t>	2.- Retrieves vectors associated to each answer</a:t>
            </a:r>
          </a:p>
          <a:p>
            <a:pPr marL="0" indent="0">
              <a:buNone/>
            </a:pPr>
            <a:r>
              <a:rPr lang="en-CL" dirty="0"/>
              <a:t>	3.- Computes similarity from query vector to each other vector</a:t>
            </a:r>
          </a:p>
          <a:p>
            <a:pPr marL="0" indent="0">
              <a:buNone/>
            </a:pPr>
            <a:r>
              <a:rPr lang="en-CL" dirty="0"/>
              <a:t>	4.- Returns the most similar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A41781-5F1C-6293-9337-B97248AA8E00}"/>
              </a:ext>
            </a:extLst>
          </p:cNvPr>
          <p:cNvSpPr/>
          <p:nvPr/>
        </p:nvSpPr>
        <p:spPr>
          <a:xfrm>
            <a:off x="1711891" y="5160346"/>
            <a:ext cx="3996267" cy="11401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Computes as many similarities as answers to the graph query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D9D1D-C956-CC73-6CB7-3139B37E42CD}"/>
              </a:ext>
            </a:extLst>
          </p:cNvPr>
          <p:cNvSpPr/>
          <p:nvPr/>
        </p:nvSpPr>
        <p:spPr>
          <a:xfrm>
            <a:off x="8952093" y="5159832"/>
            <a:ext cx="2487579" cy="114017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can we do better?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61540-2088-32F2-2A2A-433935E9AF9D}"/>
              </a:ext>
            </a:extLst>
          </p:cNvPr>
          <p:cNvSpPr/>
          <p:nvPr/>
        </p:nvSpPr>
        <p:spPr>
          <a:xfrm>
            <a:off x="5708159" y="5160346"/>
            <a:ext cx="3243934" cy="11401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Impossible to pre-index relevant vectors</a:t>
            </a:r>
          </a:p>
        </p:txBody>
      </p:sp>
    </p:spTree>
    <p:extLst>
      <p:ext uri="{BB962C8B-B14F-4D97-AF65-F5344CB8AC3E}">
        <p14:creationId xmlns:p14="http://schemas.microsoft.com/office/powerpoint/2010/main" val="61311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9A0AC3-CCCA-3319-6262-08864E570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FFF88491-FAD7-F112-2BB2-F8C625043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Picture 3" descr="A close-up of a network&#10;&#10;Description automatically generated">
            <a:extLst>
              <a:ext uri="{FF2B5EF4-FFF2-40B4-BE49-F238E27FC236}">
                <a16:creationId xmlns:a16="http://schemas.microsoft.com/office/drawing/2014/main" id="{82515F6C-8E3E-44B6-451E-E1F46FDC04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670" r="-1" b="-1"/>
          <a:stretch/>
        </p:blipFill>
        <p:spPr>
          <a:xfrm>
            <a:off x="0" y="13715"/>
            <a:ext cx="12185904" cy="6856275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44FB86-DA8A-2370-FEE2-C927BAC32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78792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51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D66BA8-958A-4B42-943A-D9CF1EA6F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642" y="681771"/>
            <a:ext cx="5790025" cy="345084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CL" dirty="0">
                <a:solidFill>
                  <a:schemeClr val="bg1"/>
                </a:solidFill>
              </a:rPr>
              <a:t>Graph Querying or Similarity Search? </a:t>
            </a:r>
            <a:br>
              <a:rPr lang="en-CL" dirty="0">
                <a:solidFill>
                  <a:schemeClr val="bg1"/>
                </a:solidFill>
              </a:rPr>
            </a:br>
            <a:r>
              <a:rPr lang="en-CL" dirty="0">
                <a:solidFill>
                  <a:schemeClr val="bg1"/>
                </a:solidFill>
              </a:rPr>
              <a:t>Both!</a:t>
            </a:r>
            <a:endParaRPr lang="en-CL" dirty="0">
              <a:solidFill>
                <a:schemeClr val="bg1"/>
              </a:solidFill>
              <a:ea typeface="Malgun Gothic" panose="020B0503020000020004" pitchFamily="34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A9CE5F-87B4-B621-D8CC-2B41FC769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2642" y="4262880"/>
            <a:ext cx="3938647" cy="1483164"/>
          </a:xfrm>
        </p:spPr>
        <p:txBody>
          <a:bodyPr>
            <a:normAutofit/>
          </a:bodyPr>
          <a:lstStyle/>
          <a:p>
            <a:r>
              <a:rPr lang="en-CL" sz="1600" dirty="0">
                <a:solidFill>
                  <a:schemeClr val="bg1"/>
                </a:solidFill>
              </a:rPr>
              <a:t>Vicente Calisto, </a:t>
            </a:r>
            <a:r>
              <a:rPr lang="en-CL" sz="1600" b="1" dirty="0">
                <a:solidFill>
                  <a:schemeClr val="bg1"/>
                </a:solidFill>
              </a:rPr>
              <a:t>Sebastián Ferrada</a:t>
            </a:r>
            <a:r>
              <a:rPr lang="en-CL" sz="1600" dirty="0">
                <a:solidFill>
                  <a:schemeClr val="bg1"/>
                </a:solidFill>
              </a:rPr>
              <a:t>, </a:t>
            </a:r>
            <a:br>
              <a:rPr lang="en-CL" sz="1600" dirty="0">
                <a:solidFill>
                  <a:schemeClr val="bg1"/>
                </a:solidFill>
              </a:rPr>
            </a:br>
            <a:r>
              <a:rPr lang="en-CL" sz="1600" dirty="0">
                <a:solidFill>
                  <a:schemeClr val="bg1"/>
                </a:solidFill>
              </a:rPr>
              <a:t>Gonzalo Navarro, Juan L. Reutter, </a:t>
            </a:r>
            <a:br>
              <a:rPr lang="en-CL" sz="1600" dirty="0">
                <a:solidFill>
                  <a:schemeClr val="bg1"/>
                </a:solidFill>
              </a:rPr>
            </a:br>
            <a:r>
              <a:rPr lang="en-CL" sz="1600" dirty="0">
                <a:solidFill>
                  <a:schemeClr val="bg1"/>
                </a:solidFill>
              </a:rPr>
              <a:t>Juan Pablo Sweet, and Domagoj Vrgo</a:t>
            </a:r>
            <a:r>
              <a:rPr lang="en-US" sz="1600" dirty="0" err="1">
                <a:solidFill>
                  <a:schemeClr val="bg1"/>
                </a:solidFill>
              </a:rPr>
              <a:t>č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br>
              <a:rPr lang="en-US" sz="1600" dirty="0">
                <a:solidFill>
                  <a:schemeClr val="bg1"/>
                </a:solidFill>
              </a:rPr>
            </a:b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ISWC 2025 – Nara Japan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CFC6F55-5DEE-C829-90BD-585610FC4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F42A722-CCF7-AAAB-298D-0EE998D80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6" name="Picture 5" descr="A green rectangle with black background&#10;&#10;Description automatically generated">
            <a:extLst>
              <a:ext uri="{FF2B5EF4-FFF2-40B4-BE49-F238E27FC236}">
                <a16:creationId xmlns:a16="http://schemas.microsoft.com/office/drawing/2014/main" id="{C0B8A43B-61A2-706A-E6FA-114A459B6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920" y="6192411"/>
            <a:ext cx="1689745" cy="677579"/>
          </a:xfrm>
          <a:prstGeom prst="rect">
            <a:avLst/>
          </a:prstGeom>
        </p:spPr>
      </p:pic>
      <p:pic>
        <p:nvPicPr>
          <p:cNvPr id="11" name="Picture 1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7253B5C-CEA9-D9D4-E786-6C476C542A1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1057045" y="6159302"/>
            <a:ext cx="2183363" cy="622565"/>
          </a:xfrm>
          <a:prstGeom prst="rect">
            <a:avLst/>
          </a:prstGeom>
        </p:spPr>
      </p:pic>
      <p:pic>
        <p:nvPicPr>
          <p:cNvPr id="1030" name="Picture 6" descr="Pontificia Universidad Catolica de Chile Logo - UNICON">
            <a:extLst>
              <a:ext uri="{FF2B5EF4-FFF2-40B4-BE49-F238E27FC236}">
                <a16:creationId xmlns:a16="http://schemas.microsoft.com/office/drawing/2014/main" id="{3CA93852-5AB0-5EBA-153D-4FDEB3A1B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665" y="6174234"/>
            <a:ext cx="1133856" cy="65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565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E842-7714-CFA1-4F4D-48318A11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Definitions – Multimodal Knowledge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839B94-CA05-44DD-1CF7-6A4AF8F452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7710" y="3081868"/>
                <a:ext cx="9825357" cy="2077156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L" dirty="0"/>
                  <a:t>A Multimodal Knowledge Graph (MKG) </a:t>
                </a:r>
                <a:br>
                  <a:rPr lang="en-CL" dirty="0"/>
                </a:br>
                <a:r>
                  <a:rPr lang="en-CL" dirty="0"/>
                  <a:t>	is an RDF graph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L" dirty="0"/>
                  <a:t> and a vector store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CL" dirty="0"/>
                  <a:t>, </a:t>
                </a:r>
                <a:br>
                  <a:rPr lang="en-CL" dirty="0"/>
                </a:br>
                <a:r>
                  <a:rPr lang="en-CL" dirty="0"/>
                  <a:t>		such that any node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CL" dirty="0"/>
                  <a:t> </a:t>
                </a:r>
                <a:br>
                  <a:rPr lang="en-CL" dirty="0"/>
                </a:br>
                <a:r>
                  <a:rPr lang="en-CL" dirty="0"/>
                  <a:t>			can be associated with a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CL" dirty="0"/>
                  <a:t>-dimensional vector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839B94-CA05-44DD-1CF7-6A4AF8F452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7710" y="3081868"/>
                <a:ext cx="9825357" cy="2077156"/>
              </a:xfrm>
              <a:blipFill>
                <a:blip r:embed="rId2"/>
                <a:stretch>
                  <a:fillRect l="-644" t="-1212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605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0129B-6765-FB62-A3B9-D0B7C0B9D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Definition: Worst-case Optimal Joins in Graph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ADA67-DB13-1342-16FE-E5B51E5CD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10" y="2605931"/>
            <a:ext cx="9486690" cy="240453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en-US" dirty="0"/>
              <a:t>A join algorithm that guarantees running time proportional to the theoretical worst-case output size of the join.</a:t>
            </a:r>
          </a:p>
          <a:p>
            <a:pPr marL="0" indent="0" algn="ctr">
              <a:buNone/>
            </a:pPr>
            <a:r>
              <a:rPr lang="en-US" dirty="0"/>
              <a:t> It avoids generating unnecessary intermediate tuples and achieves asymptotically optimal performance for multi-way joins.</a:t>
            </a:r>
            <a:endParaRPr lang="en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28E283-48D0-F9B8-9834-D4D39B370E71}"/>
                  </a:ext>
                </a:extLst>
              </p:cNvPr>
              <p:cNvSpPr txBox="1"/>
              <p:nvPr/>
            </p:nvSpPr>
            <p:spPr>
              <a:xfrm>
                <a:off x="1685677" y="5610614"/>
                <a:ext cx="9290756" cy="407676"/>
              </a:xfrm>
              <a:prstGeom prst="rect">
                <a:avLst/>
              </a:prstGeom>
              <a:solidFill>
                <a:srgbClr val="FFE35C"/>
              </a:solidFill>
            </p:spPr>
            <p:txBody>
              <a:bodyPr wrap="square">
                <a:spAutoFit/>
              </a:bodyPr>
              <a:lstStyle/>
              <a:p>
                <a:r>
                  <a:rPr lang="es-419" sz="2000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419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419" sz="20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s-419" sz="200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s-419" sz="2000" dirty="0"/>
                  <a:t> be an upper bound 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419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419" sz="20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s-419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419" sz="200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</m:oMath>
                </a14:m>
                <a:r>
                  <a:rPr lang="es-419" sz="2000" dirty="0"/>
                  <a:t>, then a wco algorithm runs in time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s-419" sz="20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419" sz="2000" i="1" dirty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s-419" sz="2000" i="1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endParaRPr lang="en-CL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28E283-48D0-F9B8-9834-D4D39B370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677" y="5610614"/>
                <a:ext cx="9290756" cy="407676"/>
              </a:xfrm>
              <a:prstGeom prst="rect">
                <a:avLst/>
              </a:prstGeom>
              <a:blipFill>
                <a:blip r:embed="rId2"/>
                <a:stretch>
                  <a:fillRect l="-682" t="-3030" b="-2727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731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FDEA4-D750-6A17-7601-1A19011A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53CA2D-5515-52A5-85FF-499D5F5F583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87710" y="455362"/>
                <a:ext cx="10220468" cy="1550419"/>
              </a:xfrm>
            </p:spPr>
            <p:txBody>
              <a:bodyPr/>
              <a:lstStyle/>
              <a:p>
                <a:r>
                  <a:rPr lang="en-CL" dirty="0"/>
                  <a:t>Definition: </a:t>
                </a:r>
                <a14:m>
                  <m:oMath xmlns:m="http://schemas.openxmlformats.org/officeDocument/2006/math">
                    <m:r>
                      <a:rPr lang="es-419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CL" dirty="0"/>
                  <a:t>-range Similarity Search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53CA2D-5515-52A5-85FF-499D5F5F58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87710" y="455362"/>
                <a:ext cx="10220468" cy="1550419"/>
              </a:xfrm>
              <a:blipFill>
                <a:blip r:embed="rId2"/>
                <a:stretch>
                  <a:fillRect l="-2357" t="-9016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mbo 4">
            <a:extLst>
              <a:ext uri="{FF2B5EF4-FFF2-40B4-BE49-F238E27FC236}">
                <a16:creationId xmlns:a16="http://schemas.microsoft.com/office/drawing/2014/main" id="{09585896-97F0-8076-78BD-066178E188FF}"/>
              </a:ext>
            </a:extLst>
          </p:cNvPr>
          <p:cNvSpPr/>
          <p:nvPr/>
        </p:nvSpPr>
        <p:spPr>
          <a:xfrm>
            <a:off x="3448894" y="34513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1" name="Rombo 5">
            <a:extLst>
              <a:ext uri="{FF2B5EF4-FFF2-40B4-BE49-F238E27FC236}">
                <a16:creationId xmlns:a16="http://schemas.microsoft.com/office/drawing/2014/main" id="{463EADEB-8EC5-DB39-3E67-2CF39952A030}"/>
              </a:ext>
            </a:extLst>
          </p:cNvPr>
          <p:cNvSpPr/>
          <p:nvPr/>
        </p:nvSpPr>
        <p:spPr>
          <a:xfrm>
            <a:off x="3945634" y="360098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2" name="Rombo 6">
            <a:extLst>
              <a:ext uri="{FF2B5EF4-FFF2-40B4-BE49-F238E27FC236}">
                <a16:creationId xmlns:a16="http://schemas.microsoft.com/office/drawing/2014/main" id="{12954AA0-E31A-14B5-5FCD-88630238ABFC}"/>
              </a:ext>
            </a:extLst>
          </p:cNvPr>
          <p:cNvSpPr/>
          <p:nvPr/>
        </p:nvSpPr>
        <p:spPr>
          <a:xfrm>
            <a:off x="4098756" y="4043850"/>
            <a:ext cx="180000" cy="180000"/>
          </a:xfrm>
          <a:prstGeom prst="diamond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3" name="Rombo 7">
            <a:extLst>
              <a:ext uri="{FF2B5EF4-FFF2-40B4-BE49-F238E27FC236}">
                <a16:creationId xmlns:a16="http://schemas.microsoft.com/office/drawing/2014/main" id="{004B1F59-657F-6E1C-04BC-B8E7ECF6DF28}"/>
              </a:ext>
            </a:extLst>
          </p:cNvPr>
          <p:cNvSpPr/>
          <p:nvPr/>
        </p:nvSpPr>
        <p:spPr>
          <a:xfrm>
            <a:off x="3254202" y="4414269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4" name="Rombo 8">
            <a:extLst>
              <a:ext uri="{FF2B5EF4-FFF2-40B4-BE49-F238E27FC236}">
                <a16:creationId xmlns:a16="http://schemas.microsoft.com/office/drawing/2014/main" id="{278A4381-4CA6-7FD0-15EF-8C72CA33B195}"/>
              </a:ext>
            </a:extLst>
          </p:cNvPr>
          <p:cNvSpPr/>
          <p:nvPr/>
        </p:nvSpPr>
        <p:spPr>
          <a:xfrm>
            <a:off x="6183745" y="3545013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5" name="Rombo 9">
            <a:extLst>
              <a:ext uri="{FF2B5EF4-FFF2-40B4-BE49-F238E27FC236}">
                <a16:creationId xmlns:a16="http://schemas.microsoft.com/office/drawing/2014/main" id="{F7FE4D0D-029E-2B8F-E549-B5DDFF37EA62}"/>
              </a:ext>
            </a:extLst>
          </p:cNvPr>
          <p:cNvSpPr/>
          <p:nvPr/>
        </p:nvSpPr>
        <p:spPr>
          <a:xfrm>
            <a:off x="5488638" y="222004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6" name="Rombo 10">
            <a:extLst>
              <a:ext uri="{FF2B5EF4-FFF2-40B4-BE49-F238E27FC236}">
                <a16:creationId xmlns:a16="http://schemas.microsoft.com/office/drawing/2014/main" id="{D1D58309-DB97-7AC9-B4F7-297F19B15275}"/>
              </a:ext>
            </a:extLst>
          </p:cNvPr>
          <p:cNvSpPr/>
          <p:nvPr/>
        </p:nvSpPr>
        <p:spPr>
          <a:xfrm>
            <a:off x="4225416" y="474743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7" name="Rombo 11">
            <a:extLst>
              <a:ext uri="{FF2B5EF4-FFF2-40B4-BE49-F238E27FC236}">
                <a16:creationId xmlns:a16="http://schemas.microsoft.com/office/drawing/2014/main" id="{3CBA32C0-416F-717E-79BA-3727B3F2F5D4}"/>
              </a:ext>
            </a:extLst>
          </p:cNvPr>
          <p:cNvSpPr/>
          <p:nvPr/>
        </p:nvSpPr>
        <p:spPr>
          <a:xfrm>
            <a:off x="4278756" y="498517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8" name="Rombo 12">
            <a:extLst>
              <a:ext uri="{FF2B5EF4-FFF2-40B4-BE49-F238E27FC236}">
                <a16:creationId xmlns:a16="http://schemas.microsoft.com/office/drawing/2014/main" id="{143BC10E-5C2D-7A2F-277A-D29653CE14AD}"/>
              </a:ext>
            </a:extLst>
          </p:cNvPr>
          <p:cNvSpPr/>
          <p:nvPr/>
        </p:nvSpPr>
        <p:spPr>
          <a:xfrm>
            <a:off x="5186000" y="491817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9" name="Rombo 13">
            <a:extLst>
              <a:ext uri="{FF2B5EF4-FFF2-40B4-BE49-F238E27FC236}">
                <a16:creationId xmlns:a16="http://schemas.microsoft.com/office/drawing/2014/main" id="{A7E21F15-5C12-90D3-DA8C-6C067F06CD46}"/>
              </a:ext>
            </a:extLst>
          </p:cNvPr>
          <p:cNvSpPr/>
          <p:nvPr/>
        </p:nvSpPr>
        <p:spPr>
          <a:xfrm>
            <a:off x="4866890" y="275607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0" name="Rombo 14">
            <a:extLst>
              <a:ext uri="{FF2B5EF4-FFF2-40B4-BE49-F238E27FC236}">
                <a16:creationId xmlns:a16="http://schemas.microsoft.com/office/drawing/2014/main" id="{1AED220E-EB0F-B914-DC35-25AF835BF219}"/>
              </a:ext>
            </a:extLst>
          </p:cNvPr>
          <p:cNvSpPr/>
          <p:nvPr/>
        </p:nvSpPr>
        <p:spPr>
          <a:xfrm>
            <a:off x="4323176" y="358419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1" name="Rombo 15">
            <a:extLst>
              <a:ext uri="{FF2B5EF4-FFF2-40B4-BE49-F238E27FC236}">
                <a16:creationId xmlns:a16="http://schemas.microsoft.com/office/drawing/2014/main" id="{15936F9F-B6C0-C499-3904-3CD1878091C2}"/>
              </a:ext>
            </a:extLst>
          </p:cNvPr>
          <p:cNvSpPr/>
          <p:nvPr/>
        </p:nvSpPr>
        <p:spPr>
          <a:xfrm>
            <a:off x="4493510" y="280788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2" name="Rombo 16">
            <a:extLst>
              <a:ext uri="{FF2B5EF4-FFF2-40B4-BE49-F238E27FC236}">
                <a16:creationId xmlns:a16="http://schemas.microsoft.com/office/drawing/2014/main" id="{5EA4CC1D-8C69-020F-E896-5C6E93567A1B}"/>
              </a:ext>
            </a:extLst>
          </p:cNvPr>
          <p:cNvSpPr/>
          <p:nvPr/>
        </p:nvSpPr>
        <p:spPr>
          <a:xfrm>
            <a:off x="7116657" y="510036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3" name="Rombo 17">
            <a:extLst>
              <a:ext uri="{FF2B5EF4-FFF2-40B4-BE49-F238E27FC236}">
                <a16:creationId xmlns:a16="http://schemas.microsoft.com/office/drawing/2014/main" id="{B55226E8-0374-34D7-DF8B-759176D606BA}"/>
              </a:ext>
            </a:extLst>
          </p:cNvPr>
          <p:cNvSpPr/>
          <p:nvPr/>
        </p:nvSpPr>
        <p:spPr>
          <a:xfrm>
            <a:off x="5890806" y="516260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4" name="Rombo 18">
            <a:extLst>
              <a:ext uri="{FF2B5EF4-FFF2-40B4-BE49-F238E27FC236}">
                <a16:creationId xmlns:a16="http://schemas.microsoft.com/office/drawing/2014/main" id="{C952F627-A59D-E4F3-EC27-FC0FE4361DDB}"/>
              </a:ext>
            </a:extLst>
          </p:cNvPr>
          <p:cNvSpPr/>
          <p:nvPr/>
        </p:nvSpPr>
        <p:spPr>
          <a:xfrm>
            <a:off x="5837634" y="443238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5" name="Rombo 19">
            <a:extLst>
              <a:ext uri="{FF2B5EF4-FFF2-40B4-BE49-F238E27FC236}">
                <a16:creationId xmlns:a16="http://schemas.microsoft.com/office/drawing/2014/main" id="{A84980D4-861D-0C42-9DF2-34D24379FDD0}"/>
              </a:ext>
            </a:extLst>
          </p:cNvPr>
          <p:cNvSpPr/>
          <p:nvPr/>
        </p:nvSpPr>
        <p:spPr>
          <a:xfrm>
            <a:off x="7451550" y="386241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6" name="Rombo 20">
            <a:extLst>
              <a:ext uri="{FF2B5EF4-FFF2-40B4-BE49-F238E27FC236}">
                <a16:creationId xmlns:a16="http://schemas.microsoft.com/office/drawing/2014/main" id="{841FFB86-3642-38F5-71D8-3DBEB428E9C5}"/>
              </a:ext>
            </a:extLst>
          </p:cNvPr>
          <p:cNvSpPr/>
          <p:nvPr/>
        </p:nvSpPr>
        <p:spPr>
          <a:xfrm>
            <a:off x="5613606" y="24745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7" name="Rombo 21">
            <a:extLst>
              <a:ext uri="{FF2B5EF4-FFF2-40B4-BE49-F238E27FC236}">
                <a16:creationId xmlns:a16="http://schemas.microsoft.com/office/drawing/2014/main" id="{A3EED961-E90E-1EEB-7229-1EAD17A205A9}"/>
              </a:ext>
            </a:extLst>
          </p:cNvPr>
          <p:cNvSpPr/>
          <p:nvPr/>
        </p:nvSpPr>
        <p:spPr>
          <a:xfrm>
            <a:off x="4203542" y="343027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8" name="Rombo 22">
            <a:extLst>
              <a:ext uri="{FF2B5EF4-FFF2-40B4-BE49-F238E27FC236}">
                <a16:creationId xmlns:a16="http://schemas.microsoft.com/office/drawing/2014/main" id="{69BEEEDF-6682-7D00-780D-3068027C3B7C}"/>
              </a:ext>
            </a:extLst>
          </p:cNvPr>
          <p:cNvSpPr/>
          <p:nvPr/>
        </p:nvSpPr>
        <p:spPr>
          <a:xfrm>
            <a:off x="4203188" y="2383198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9" name="Rombo 23">
            <a:extLst>
              <a:ext uri="{FF2B5EF4-FFF2-40B4-BE49-F238E27FC236}">
                <a16:creationId xmlns:a16="http://schemas.microsoft.com/office/drawing/2014/main" id="{8B52CFBD-B1D8-5C83-E16C-FE20F9F8A8D7}"/>
              </a:ext>
            </a:extLst>
          </p:cNvPr>
          <p:cNvSpPr/>
          <p:nvPr/>
        </p:nvSpPr>
        <p:spPr>
          <a:xfrm>
            <a:off x="4543802" y="260621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0" name="Rombo 24">
            <a:extLst>
              <a:ext uri="{FF2B5EF4-FFF2-40B4-BE49-F238E27FC236}">
                <a16:creationId xmlns:a16="http://schemas.microsoft.com/office/drawing/2014/main" id="{1D70B724-6395-99A7-B985-C380F209C586}"/>
              </a:ext>
            </a:extLst>
          </p:cNvPr>
          <p:cNvSpPr/>
          <p:nvPr/>
        </p:nvSpPr>
        <p:spPr>
          <a:xfrm>
            <a:off x="5410106" y="318093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1" name="Rombo 25">
            <a:extLst>
              <a:ext uri="{FF2B5EF4-FFF2-40B4-BE49-F238E27FC236}">
                <a16:creationId xmlns:a16="http://schemas.microsoft.com/office/drawing/2014/main" id="{C62C027E-111B-7E67-5255-4ACFBFA285F4}"/>
              </a:ext>
            </a:extLst>
          </p:cNvPr>
          <p:cNvSpPr/>
          <p:nvPr/>
        </p:nvSpPr>
        <p:spPr>
          <a:xfrm>
            <a:off x="5560266" y="409812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2" name="Rombo 26">
            <a:extLst>
              <a:ext uri="{FF2B5EF4-FFF2-40B4-BE49-F238E27FC236}">
                <a16:creationId xmlns:a16="http://schemas.microsoft.com/office/drawing/2014/main" id="{58D92F18-9E16-1ABC-2143-CDD984F0E4A4}"/>
              </a:ext>
            </a:extLst>
          </p:cNvPr>
          <p:cNvSpPr/>
          <p:nvPr/>
        </p:nvSpPr>
        <p:spPr>
          <a:xfrm>
            <a:off x="6017634" y="33508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3" name="Rombo 27">
            <a:extLst>
              <a:ext uri="{FF2B5EF4-FFF2-40B4-BE49-F238E27FC236}">
                <a16:creationId xmlns:a16="http://schemas.microsoft.com/office/drawing/2014/main" id="{598F5C9D-0C8E-FA2C-1ED4-8B5EEF92D971}"/>
              </a:ext>
            </a:extLst>
          </p:cNvPr>
          <p:cNvSpPr/>
          <p:nvPr/>
        </p:nvSpPr>
        <p:spPr>
          <a:xfrm>
            <a:off x="4957736" y="367800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4" name="Rombo 28">
            <a:extLst>
              <a:ext uri="{FF2B5EF4-FFF2-40B4-BE49-F238E27FC236}">
                <a16:creationId xmlns:a16="http://schemas.microsoft.com/office/drawing/2014/main" id="{E3FCAF1A-2227-7B62-806D-C216651B4FC7}"/>
              </a:ext>
            </a:extLst>
          </p:cNvPr>
          <p:cNvSpPr/>
          <p:nvPr/>
        </p:nvSpPr>
        <p:spPr>
          <a:xfrm>
            <a:off x="5419340" y="500817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5" name="Rombo 29">
            <a:extLst>
              <a:ext uri="{FF2B5EF4-FFF2-40B4-BE49-F238E27FC236}">
                <a16:creationId xmlns:a16="http://schemas.microsoft.com/office/drawing/2014/main" id="{7F5A663A-515C-70CD-9AE5-447F4D5664C2}"/>
              </a:ext>
            </a:extLst>
          </p:cNvPr>
          <p:cNvSpPr/>
          <p:nvPr/>
        </p:nvSpPr>
        <p:spPr>
          <a:xfrm>
            <a:off x="6875103" y="563122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6" name="Rombo 30">
            <a:extLst>
              <a:ext uri="{FF2B5EF4-FFF2-40B4-BE49-F238E27FC236}">
                <a16:creationId xmlns:a16="http://schemas.microsoft.com/office/drawing/2014/main" id="{EDAE9FE8-6B40-6D20-1B82-A459119835B3}"/>
              </a:ext>
            </a:extLst>
          </p:cNvPr>
          <p:cNvSpPr/>
          <p:nvPr/>
        </p:nvSpPr>
        <p:spPr>
          <a:xfrm>
            <a:off x="6315576" y="31984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7" name="Rombo 31">
            <a:extLst>
              <a:ext uri="{FF2B5EF4-FFF2-40B4-BE49-F238E27FC236}">
                <a16:creationId xmlns:a16="http://schemas.microsoft.com/office/drawing/2014/main" id="{D201D4C2-1691-93F2-4F96-E7A14ACB6BBC}"/>
              </a:ext>
            </a:extLst>
          </p:cNvPr>
          <p:cNvSpPr/>
          <p:nvPr/>
        </p:nvSpPr>
        <p:spPr>
          <a:xfrm>
            <a:off x="6685908" y="367800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8" name="Rombo 32">
            <a:extLst>
              <a:ext uri="{FF2B5EF4-FFF2-40B4-BE49-F238E27FC236}">
                <a16:creationId xmlns:a16="http://schemas.microsoft.com/office/drawing/2014/main" id="{58518A8F-CA94-5C52-F7C1-0FD5F17B74BA}"/>
              </a:ext>
            </a:extLst>
          </p:cNvPr>
          <p:cNvSpPr/>
          <p:nvPr/>
        </p:nvSpPr>
        <p:spPr>
          <a:xfrm>
            <a:off x="6960822" y="246236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9" name="Rombo 33">
            <a:extLst>
              <a:ext uri="{FF2B5EF4-FFF2-40B4-BE49-F238E27FC236}">
                <a16:creationId xmlns:a16="http://schemas.microsoft.com/office/drawing/2014/main" id="{3B27B24A-4A6B-CF1A-016C-6C5F7875D359}"/>
              </a:ext>
            </a:extLst>
          </p:cNvPr>
          <p:cNvSpPr/>
          <p:nvPr/>
        </p:nvSpPr>
        <p:spPr>
          <a:xfrm>
            <a:off x="7356687" y="525530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0" name="Rombo 34">
            <a:extLst>
              <a:ext uri="{FF2B5EF4-FFF2-40B4-BE49-F238E27FC236}">
                <a16:creationId xmlns:a16="http://schemas.microsoft.com/office/drawing/2014/main" id="{ECDBF01E-22C8-0395-6DB7-831783C66903}"/>
              </a:ext>
            </a:extLst>
          </p:cNvPr>
          <p:cNvSpPr/>
          <p:nvPr/>
        </p:nvSpPr>
        <p:spPr>
          <a:xfrm>
            <a:off x="7517469" y="478845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1" name="Rombo 35">
            <a:extLst>
              <a:ext uri="{FF2B5EF4-FFF2-40B4-BE49-F238E27FC236}">
                <a16:creationId xmlns:a16="http://schemas.microsoft.com/office/drawing/2014/main" id="{E7F8CCA2-6673-8948-B264-6B706C33011B}"/>
              </a:ext>
            </a:extLst>
          </p:cNvPr>
          <p:cNvSpPr/>
          <p:nvPr/>
        </p:nvSpPr>
        <p:spPr>
          <a:xfrm>
            <a:off x="7172283" y="471022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2" name="Rombo 36">
            <a:extLst>
              <a:ext uri="{FF2B5EF4-FFF2-40B4-BE49-F238E27FC236}">
                <a16:creationId xmlns:a16="http://schemas.microsoft.com/office/drawing/2014/main" id="{9F192825-93E3-3558-F17B-21D49DD79FC4}"/>
              </a:ext>
            </a:extLst>
          </p:cNvPr>
          <p:cNvSpPr/>
          <p:nvPr/>
        </p:nvSpPr>
        <p:spPr>
          <a:xfrm>
            <a:off x="7319725" y="325179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3" name="Rombo 37">
            <a:extLst>
              <a:ext uri="{FF2B5EF4-FFF2-40B4-BE49-F238E27FC236}">
                <a16:creationId xmlns:a16="http://schemas.microsoft.com/office/drawing/2014/main" id="{5E1B7C48-1F8F-530F-0323-CB008432902C}"/>
              </a:ext>
            </a:extLst>
          </p:cNvPr>
          <p:cNvSpPr/>
          <p:nvPr/>
        </p:nvSpPr>
        <p:spPr>
          <a:xfrm>
            <a:off x="7986861" y="5109508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4" name="Rombo 38">
            <a:extLst>
              <a:ext uri="{FF2B5EF4-FFF2-40B4-BE49-F238E27FC236}">
                <a16:creationId xmlns:a16="http://schemas.microsoft.com/office/drawing/2014/main" id="{73CF10E2-F2C0-4FE4-B36A-B51F76440113}"/>
              </a:ext>
            </a:extLst>
          </p:cNvPr>
          <p:cNvSpPr/>
          <p:nvPr/>
        </p:nvSpPr>
        <p:spPr>
          <a:xfrm>
            <a:off x="8156788" y="562868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5" name="Elipse 39">
            <a:extLst>
              <a:ext uri="{FF2B5EF4-FFF2-40B4-BE49-F238E27FC236}">
                <a16:creationId xmlns:a16="http://schemas.microsoft.com/office/drawing/2014/main" id="{017FA83E-6531-73BE-3EAC-9CAC31DC7482}"/>
              </a:ext>
            </a:extLst>
          </p:cNvPr>
          <p:cNvSpPr/>
          <p:nvPr/>
        </p:nvSpPr>
        <p:spPr>
          <a:xfrm>
            <a:off x="3570342" y="3473783"/>
            <a:ext cx="1260000" cy="1260000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6" name="Conector recto 40">
            <a:extLst>
              <a:ext uri="{FF2B5EF4-FFF2-40B4-BE49-F238E27FC236}">
                <a16:creationId xmlns:a16="http://schemas.microsoft.com/office/drawing/2014/main" id="{9B84EFA6-B736-0475-47E4-1F67BBFA2F8D}"/>
              </a:ext>
            </a:extLst>
          </p:cNvPr>
          <p:cNvCxnSpPr/>
          <p:nvPr/>
        </p:nvCxnSpPr>
        <p:spPr>
          <a:xfrm>
            <a:off x="3555650" y="4132890"/>
            <a:ext cx="630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7" name="CuadroTexto 41">
            <a:extLst>
              <a:ext uri="{FF2B5EF4-FFF2-40B4-BE49-F238E27FC236}">
                <a16:creationId xmlns:a16="http://schemas.microsoft.com/office/drawing/2014/main" id="{C86014CC-318C-B046-2EEB-C00F7EE67B60}"/>
              </a:ext>
            </a:extLst>
          </p:cNvPr>
          <p:cNvSpPr txBox="1"/>
          <p:nvPr/>
        </p:nvSpPr>
        <p:spPr>
          <a:xfrm>
            <a:off x="3777881" y="3822582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r</a:t>
            </a:r>
          </a:p>
        </p:txBody>
      </p:sp>
      <p:sp>
        <p:nvSpPr>
          <p:cNvPr id="88" name="CuadroTexto 42">
            <a:extLst>
              <a:ext uri="{FF2B5EF4-FFF2-40B4-BE49-F238E27FC236}">
                <a16:creationId xmlns:a16="http://schemas.microsoft.com/office/drawing/2014/main" id="{A3BF9EC0-AC29-FFF9-A960-BBE545800B4F}"/>
              </a:ext>
            </a:extLst>
          </p:cNvPr>
          <p:cNvSpPr txBox="1"/>
          <p:nvPr/>
        </p:nvSpPr>
        <p:spPr>
          <a:xfrm>
            <a:off x="2206750" y="5342606"/>
            <a:ext cx="13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Query Ball</a:t>
            </a:r>
          </a:p>
        </p:txBody>
      </p:sp>
      <p:cxnSp>
        <p:nvCxnSpPr>
          <p:cNvPr id="89" name="Conector recto de flecha 43">
            <a:extLst>
              <a:ext uri="{FF2B5EF4-FFF2-40B4-BE49-F238E27FC236}">
                <a16:creationId xmlns:a16="http://schemas.microsoft.com/office/drawing/2014/main" id="{68496A97-9E56-82C8-B1AB-2659E7BD2019}"/>
              </a:ext>
            </a:extLst>
          </p:cNvPr>
          <p:cNvCxnSpPr>
            <a:cxnSpLocks/>
          </p:cNvCxnSpPr>
          <p:nvPr/>
        </p:nvCxnSpPr>
        <p:spPr>
          <a:xfrm flipV="1">
            <a:off x="2921799" y="4619112"/>
            <a:ext cx="785936" cy="773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0" name="Rombo 44">
            <a:extLst>
              <a:ext uri="{FF2B5EF4-FFF2-40B4-BE49-F238E27FC236}">
                <a16:creationId xmlns:a16="http://schemas.microsoft.com/office/drawing/2014/main" id="{E45266D5-CE97-49F0-AECC-23B6A82EF5B0}"/>
              </a:ext>
            </a:extLst>
          </p:cNvPr>
          <p:cNvSpPr/>
          <p:nvPr/>
        </p:nvSpPr>
        <p:spPr>
          <a:xfrm>
            <a:off x="8944594" y="453022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1" name="Rombo 45">
            <a:extLst>
              <a:ext uri="{FF2B5EF4-FFF2-40B4-BE49-F238E27FC236}">
                <a16:creationId xmlns:a16="http://schemas.microsoft.com/office/drawing/2014/main" id="{02F44720-AE4A-BD2A-DBB3-0D2ACB5D2F27}"/>
              </a:ext>
            </a:extLst>
          </p:cNvPr>
          <p:cNvSpPr/>
          <p:nvPr/>
        </p:nvSpPr>
        <p:spPr>
          <a:xfrm>
            <a:off x="8178952" y="434581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2" name="Rombo 46">
            <a:extLst>
              <a:ext uri="{FF2B5EF4-FFF2-40B4-BE49-F238E27FC236}">
                <a16:creationId xmlns:a16="http://schemas.microsoft.com/office/drawing/2014/main" id="{739D28E4-DA10-6ECF-8BF3-B747399F401B}"/>
              </a:ext>
            </a:extLst>
          </p:cNvPr>
          <p:cNvSpPr/>
          <p:nvPr/>
        </p:nvSpPr>
        <p:spPr>
          <a:xfrm>
            <a:off x="8453866" y="313017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3" name="Rombo 47">
            <a:extLst>
              <a:ext uri="{FF2B5EF4-FFF2-40B4-BE49-F238E27FC236}">
                <a16:creationId xmlns:a16="http://schemas.microsoft.com/office/drawing/2014/main" id="{D463AA8D-60D0-1D8B-3814-5008A35214DF}"/>
              </a:ext>
            </a:extLst>
          </p:cNvPr>
          <p:cNvSpPr/>
          <p:nvPr/>
        </p:nvSpPr>
        <p:spPr>
          <a:xfrm>
            <a:off x="8812769" y="391960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4" name="Rombo 48">
            <a:extLst>
              <a:ext uri="{FF2B5EF4-FFF2-40B4-BE49-F238E27FC236}">
                <a16:creationId xmlns:a16="http://schemas.microsoft.com/office/drawing/2014/main" id="{93AB5384-40F9-C7E1-0123-F13DC8BEFE7C}"/>
              </a:ext>
            </a:extLst>
          </p:cNvPr>
          <p:cNvSpPr/>
          <p:nvPr/>
        </p:nvSpPr>
        <p:spPr>
          <a:xfrm>
            <a:off x="9131972" y="239742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5" name="Rombo 49">
            <a:extLst>
              <a:ext uri="{FF2B5EF4-FFF2-40B4-BE49-F238E27FC236}">
                <a16:creationId xmlns:a16="http://schemas.microsoft.com/office/drawing/2014/main" id="{601891B7-6695-80DC-4DFA-8E9DA9B7B650}"/>
              </a:ext>
            </a:extLst>
          </p:cNvPr>
          <p:cNvSpPr/>
          <p:nvPr/>
        </p:nvSpPr>
        <p:spPr>
          <a:xfrm>
            <a:off x="9372002" y="255236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0423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7" grpId="0"/>
      <p:bldP spid="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EE8584C-D218-45DF-EF91-A5CC22CC4B7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L" dirty="0"/>
                  <a:t>Solving </a:t>
                </a:r>
                <a14:m>
                  <m:oMath xmlns:m="http://schemas.openxmlformats.org/officeDocument/2006/math">
                    <m:r>
                      <a:rPr lang="es-419" i="1" dirty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CL" dirty="0"/>
                  <a:t>-range Similarity Search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EE8584C-D218-45DF-EF91-A5CC22CC4B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663" t="-894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76583-E8CB-E5E8-1DF1-A76234FDF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1453881"/>
            <a:ext cx="4425696" cy="823912"/>
          </a:xfrm>
        </p:spPr>
        <p:txBody>
          <a:bodyPr/>
          <a:lstStyle/>
          <a:p>
            <a:r>
              <a:rPr lang="en-CL" dirty="0"/>
              <a:t>Na</a:t>
            </a:r>
            <a:r>
              <a:rPr lang="en-US" dirty="0" err="1"/>
              <a:t>ï</a:t>
            </a:r>
            <a:r>
              <a:rPr lang="en-CL" dirty="0"/>
              <a:t>ve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1776D3D-D185-0717-6508-89E146E02A6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1591056" y="2277792"/>
                <a:ext cx="4425697" cy="21700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C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∈ 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CL" dirty="0"/>
                  <a:t>:</a:t>
                </a:r>
              </a:p>
              <a:p>
                <a:pPr marL="0" indent="0">
                  <a:buNone/>
                </a:pPr>
                <a:r>
                  <a:rPr lang="en-C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if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C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CL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L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CL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CL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CL" dirty="0"/>
                  <a:t>:</a:t>
                </a:r>
              </a:p>
              <a:p>
                <a:pPr marL="0" indent="0">
                  <a:buNone/>
                </a:pPr>
                <a:r>
                  <a:rPr lang="en-C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   output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1776D3D-D185-0717-6508-89E146E02A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1591056" y="2277792"/>
                <a:ext cx="4425697" cy="2170027"/>
              </a:xfrm>
              <a:blipFill>
                <a:blip r:embed="rId4"/>
                <a:stretch>
                  <a:fillRect l="-1433" t="-116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D4AD68-D690-D650-2F84-16054073C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1453881"/>
            <a:ext cx="4425696" cy="823912"/>
          </a:xfrm>
        </p:spPr>
        <p:txBody>
          <a:bodyPr/>
          <a:lstStyle/>
          <a:p>
            <a:r>
              <a:rPr lang="en-CL" dirty="0"/>
              <a:t>Metric Index-based Algorithm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BEE1BF-4BEE-4249-1CCC-15AAA5FA15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277793"/>
            <a:ext cx="4856352" cy="2316782"/>
          </a:xfrm>
        </p:spPr>
        <p:txBody>
          <a:bodyPr/>
          <a:lstStyle/>
          <a:p>
            <a:pPr marL="0" indent="0">
              <a:buNone/>
            </a:pPr>
            <a:r>
              <a:rPr lang="en-CL" dirty="0"/>
              <a:t>Traverse the structure, prunning zones known to be too far (using triangle inequality)</a:t>
            </a:r>
          </a:p>
          <a:p>
            <a:pPr marL="0" indent="0">
              <a:buNone/>
            </a:pPr>
            <a:endParaRPr lang="en-CL" dirty="0"/>
          </a:p>
          <a:p>
            <a:pPr marL="0" indent="0">
              <a:buNone/>
            </a:pPr>
            <a:endParaRPr lang="en-CL" dirty="0"/>
          </a:p>
          <a:p>
            <a:pPr marL="0" indent="0">
              <a:buNone/>
            </a:pPr>
            <a:endParaRPr lang="en-CL" dirty="0"/>
          </a:p>
        </p:txBody>
      </p:sp>
      <p:pic>
        <p:nvPicPr>
          <p:cNvPr id="12" name="Picture 11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11EE7F04-9829-1C61-AD37-6851F2EB3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477" y="3232419"/>
            <a:ext cx="2540000" cy="2171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E29D86E-52F8-2805-8FB0-8ED700289D44}"/>
                  </a:ext>
                </a:extLst>
              </p:cNvPr>
              <p:cNvSpPr/>
              <p:nvPr/>
            </p:nvSpPr>
            <p:spPr>
              <a:xfrm>
                <a:off x="1591055" y="5651750"/>
                <a:ext cx="4425697" cy="733778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/>
                  <a:t>Always costs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CL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L" dirty="0"/>
                  <a:t> similarity computations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E29D86E-52F8-2805-8FB0-8ED700289D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055" y="5651750"/>
                <a:ext cx="4425697" cy="733778"/>
              </a:xfrm>
              <a:prstGeom prst="rect">
                <a:avLst/>
              </a:prstGeom>
              <a:blipFill>
                <a:blip r:embed="rId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E2D29B0-4188-7F56-8789-3F564239F6BD}"/>
                  </a:ext>
                </a:extLst>
              </p:cNvPr>
              <p:cNvSpPr/>
              <p:nvPr/>
            </p:nvSpPr>
            <p:spPr>
              <a:xfrm>
                <a:off x="6687214" y="5651750"/>
                <a:ext cx="4425696" cy="74905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/>
                  <a:t>Costs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C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L" dirty="0"/>
                  <a:t> similarity computations only in the worst case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E2D29B0-4188-7F56-8789-3F564239F6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14" y="5651750"/>
                <a:ext cx="4425696" cy="749050"/>
              </a:xfrm>
              <a:prstGeom prst="rect">
                <a:avLst/>
              </a:prstGeom>
              <a:blipFill>
                <a:blip r:embed="rId7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042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EB7479D-5AEC-E8E6-5436-B7DE134DD2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L" dirty="0"/>
                  <a:t>Definition: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-NN Similarity Search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EB7479D-5AEC-E8E6-5436-B7DE134DD2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37" t="-9016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CuadroTexto 4">
            <a:extLst>
              <a:ext uri="{FF2B5EF4-FFF2-40B4-BE49-F238E27FC236}">
                <a16:creationId xmlns:a16="http://schemas.microsoft.com/office/drawing/2014/main" id="{7CEABD5F-577B-6552-57EB-A336C0E2D348}"/>
              </a:ext>
            </a:extLst>
          </p:cNvPr>
          <p:cNvSpPr txBox="1"/>
          <p:nvPr/>
        </p:nvSpPr>
        <p:spPr>
          <a:xfrm>
            <a:off x="9737091" y="3579528"/>
            <a:ext cx="186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Query point + </a:t>
            </a:r>
            <a:r>
              <a:rPr lang="en-GB" i="1" dirty="0"/>
              <a:t>k</a:t>
            </a:r>
            <a:r>
              <a:rPr lang="en-GB" dirty="0"/>
              <a:t>=3</a:t>
            </a:r>
          </a:p>
        </p:txBody>
      </p:sp>
      <p:sp>
        <p:nvSpPr>
          <p:cNvPr id="52" name="Rombo 5">
            <a:extLst>
              <a:ext uri="{FF2B5EF4-FFF2-40B4-BE49-F238E27FC236}">
                <a16:creationId xmlns:a16="http://schemas.microsoft.com/office/drawing/2014/main" id="{79EBDF20-211A-D7D2-1691-570A7D325A86}"/>
              </a:ext>
            </a:extLst>
          </p:cNvPr>
          <p:cNvSpPr/>
          <p:nvPr/>
        </p:nvSpPr>
        <p:spPr>
          <a:xfrm>
            <a:off x="9034594" y="2907564"/>
            <a:ext cx="180000" cy="180000"/>
          </a:xfrm>
          <a:prstGeom prst="diamond">
            <a:avLst/>
          </a:prstGeom>
          <a:solidFill>
            <a:srgbClr val="0000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3" name="Rombo 6">
            <a:extLst>
              <a:ext uri="{FF2B5EF4-FFF2-40B4-BE49-F238E27FC236}">
                <a16:creationId xmlns:a16="http://schemas.microsoft.com/office/drawing/2014/main" id="{C385BD3D-8E3A-AC3A-8A5F-79CD8116CF3C}"/>
              </a:ext>
            </a:extLst>
          </p:cNvPr>
          <p:cNvSpPr/>
          <p:nvPr/>
        </p:nvSpPr>
        <p:spPr>
          <a:xfrm>
            <a:off x="3448894" y="34513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4" name="Rombo 7">
            <a:extLst>
              <a:ext uri="{FF2B5EF4-FFF2-40B4-BE49-F238E27FC236}">
                <a16:creationId xmlns:a16="http://schemas.microsoft.com/office/drawing/2014/main" id="{05ABFB7E-05B0-3FAD-13D8-35E4C8498373}"/>
              </a:ext>
            </a:extLst>
          </p:cNvPr>
          <p:cNvSpPr/>
          <p:nvPr/>
        </p:nvSpPr>
        <p:spPr>
          <a:xfrm>
            <a:off x="3945634" y="360098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5" name="Rombo 8">
            <a:extLst>
              <a:ext uri="{FF2B5EF4-FFF2-40B4-BE49-F238E27FC236}">
                <a16:creationId xmlns:a16="http://schemas.microsoft.com/office/drawing/2014/main" id="{7B7EEEC5-ED85-3BF1-73A8-C2C5D6378970}"/>
              </a:ext>
            </a:extLst>
          </p:cNvPr>
          <p:cNvSpPr/>
          <p:nvPr/>
        </p:nvSpPr>
        <p:spPr>
          <a:xfrm>
            <a:off x="4098756" y="404385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6" name="Rombo 9">
            <a:extLst>
              <a:ext uri="{FF2B5EF4-FFF2-40B4-BE49-F238E27FC236}">
                <a16:creationId xmlns:a16="http://schemas.microsoft.com/office/drawing/2014/main" id="{AD881A08-3162-D6EC-1B2D-63598FFEF88D}"/>
              </a:ext>
            </a:extLst>
          </p:cNvPr>
          <p:cNvSpPr/>
          <p:nvPr/>
        </p:nvSpPr>
        <p:spPr>
          <a:xfrm>
            <a:off x="3254202" y="4414269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7" name="Rombo 10">
            <a:extLst>
              <a:ext uri="{FF2B5EF4-FFF2-40B4-BE49-F238E27FC236}">
                <a16:creationId xmlns:a16="http://schemas.microsoft.com/office/drawing/2014/main" id="{1459FBF4-9B1D-9626-56DE-65E151035096}"/>
              </a:ext>
            </a:extLst>
          </p:cNvPr>
          <p:cNvSpPr/>
          <p:nvPr/>
        </p:nvSpPr>
        <p:spPr>
          <a:xfrm>
            <a:off x="6183745" y="3545013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8" name="Rombo 11">
            <a:extLst>
              <a:ext uri="{FF2B5EF4-FFF2-40B4-BE49-F238E27FC236}">
                <a16:creationId xmlns:a16="http://schemas.microsoft.com/office/drawing/2014/main" id="{68CA2983-1BAF-DC64-89E9-C4D8E936F83F}"/>
              </a:ext>
            </a:extLst>
          </p:cNvPr>
          <p:cNvSpPr/>
          <p:nvPr/>
        </p:nvSpPr>
        <p:spPr>
          <a:xfrm>
            <a:off x="5488638" y="222004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9" name="Rombo 12">
            <a:extLst>
              <a:ext uri="{FF2B5EF4-FFF2-40B4-BE49-F238E27FC236}">
                <a16:creationId xmlns:a16="http://schemas.microsoft.com/office/drawing/2014/main" id="{D977DE5E-7632-E998-1108-A292CCFA810C}"/>
              </a:ext>
            </a:extLst>
          </p:cNvPr>
          <p:cNvSpPr/>
          <p:nvPr/>
        </p:nvSpPr>
        <p:spPr>
          <a:xfrm>
            <a:off x="4225416" y="474743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0" name="Rombo 13">
            <a:extLst>
              <a:ext uri="{FF2B5EF4-FFF2-40B4-BE49-F238E27FC236}">
                <a16:creationId xmlns:a16="http://schemas.microsoft.com/office/drawing/2014/main" id="{5B91CFD4-1B44-55E0-91BB-CA5246F33E81}"/>
              </a:ext>
            </a:extLst>
          </p:cNvPr>
          <p:cNvSpPr/>
          <p:nvPr/>
        </p:nvSpPr>
        <p:spPr>
          <a:xfrm>
            <a:off x="4278756" y="498517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1" name="Rombo 14">
            <a:extLst>
              <a:ext uri="{FF2B5EF4-FFF2-40B4-BE49-F238E27FC236}">
                <a16:creationId xmlns:a16="http://schemas.microsoft.com/office/drawing/2014/main" id="{9A0AC02E-85AF-713A-9ACC-F27C25441D09}"/>
              </a:ext>
            </a:extLst>
          </p:cNvPr>
          <p:cNvSpPr/>
          <p:nvPr/>
        </p:nvSpPr>
        <p:spPr>
          <a:xfrm>
            <a:off x="5186000" y="491817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2" name="Rombo 15">
            <a:extLst>
              <a:ext uri="{FF2B5EF4-FFF2-40B4-BE49-F238E27FC236}">
                <a16:creationId xmlns:a16="http://schemas.microsoft.com/office/drawing/2014/main" id="{A1EA5A6A-F8E8-8FBE-E33C-F2AC8E4A1A70}"/>
              </a:ext>
            </a:extLst>
          </p:cNvPr>
          <p:cNvSpPr/>
          <p:nvPr/>
        </p:nvSpPr>
        <p:spPr>
          <a:xfrm>
            <a:off x="4866890" y="275607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3" name="Rombo 16">
            <a:extLst>
              <a:ext uri="{FF2B5EF4-FFF2-40B4-BE49-F238E27FC236}">
                <a16:creationId xmlns:a16="http://schemas.microsoft.com/office/drawing/2014/main" id="{3B455B5C-DAA1-ECA6-9C42-850F20E61C17}"/>
              </a:ext>
            </a:extLst>
          </p:cNvPr>
          <p:cNvSpPr/>
          <p:nvPr/>
        </p:nvSpPr>
        <p:spPr>
          <a:xfrm>
            <a:off x="4323176" y="358419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4" name="Rombo 17">
            <a:extLst>
              <a:ext uri="{FF2B5EF4-FFF2-40B4-BE49-F238E27FC236}">
                <a16:creationId xmlns:a16="http://schemas.microsoft.com/office/drawing/2014/main" id="{CED44EE2-2B4C-3450-486A-0A1C9806B9D2}"/>
              </a:ext>
            </a:extLst>
          </p:cNvPr>
          <p:cNvSpPr/>
          <p:nvPr/>
        </p:nvSpPr>
        <p:spPr>
          <a:xfrm>
            <a:off x="4493510" y="280788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5" name="Rombo 18">
            <a:extLst>
              <a:ext uri="{FF2B5EF4-FFF2-40B4-BE49-F238E27FC236}">
                <a16:creationId xmlns:a16="http://schemas.microsoft.com/office/drawing/2014/main" id="{0D395908-B809-ECC7-DD3F-D6CFE7280172}"/>
              </a:ext>
            </a:extLst>
          </p:cNvPr>
          <p:cNvSpPr/>
          <p:nvPr/>
        </p:nvSpPr>
        <p:spPr>
          <a:xfrm>
            <a:off x="7116657" y="510036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6" name="Rombo 19">
            <a:extLst>
              <a:ext uri="{FF2B5EF4-FFF2-40B4-BE49-F238E27FC236}">
                <a16:creationId xmlns:a16="http://schemas.microsoft.com/office/drawing/2014/main" id="{0FEDBE7D-D62D-6249-DFAF-0BB4099710D1}"/>
              </a:ext>
            </a:extLst>
          </p:cNvPr>
          <p:cNvSpPr/>
          <p:nvPr/>
        </p:nvSpPr>
        <p:spPr>
          <a:xfrm>
            <a:off x="5890806" y="516260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7" name="Rombo 20">
            <a:extLst>
              <a:ext uri="{FF2B5EF4-FFF2-40B4-BE49-F238E27FC236}">
                <a16:creationId xmlns:a16="http://schemas.microsoft.com/office/drawing/2014/main" id="{BF6FBBFE-5ACB-04B1-F8B2-D4F1CA8FD8C1}"/>
              </a:ext>
            </a:extLst>
          </p:cNvPr>
          <p:cNvSpPr/>
          <p:nvPr/>
        </p:nvSpPr>
        <p:spPr>
          <a:xfrm>
            <a:off x="5837634" y="443238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8" name="Rombo 21">
            <a:extLst>
              <a:ext uri="{FF2B5EF4-FFF2-40B4-BE49-F238E27FC236}">
                <a16:creationId xmlns:a16="http://schemas.microsoft.com/office/drawing/2014/main" id="{9DD9F12D-1FA0-3462-178F-D280559F186E}"/>
              </a:ext>
            </a:extLst>
          </p:cNvPr>
          <p:cNvSpPr/>
          <p:nvPr/>
        </p:nvSpPr>
        <p:spPr>
          <a:xfrm>
            <a:off x="7451550" y="386241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69" name="Rombo 22">
            <a:extLst>
              <a:ext uri="{FF2B5EF4-FFF2-40B4-BE49-F238E27FC236}">
                <a16:creationId xmlns:a16="http://schemas.microsoft.com/office/drawing/2014/main" id="{79E327D2-F57E-75A0-0585-CE331C27CE2A}"/>
              </a:ext>
            </a:extLst>
          </p:cNvPr>
          <p:cNvSpPr/>
          <p:nvPr/>
        </p:nvSpPr>
        <p:spPr>
          <a:xfrm>
            <a:off x="5613606" y="24745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0" name="Rombo 23">
            <a:extLst>
              <a:ext uri="{FF2B5EF4-FFF2-40B4-BE49-F238E27FC236}">
                <a16:creationId xmlns:a16="http://schemas.microsoft.com/office/drawing/2014/main" id="{524A8A6C-AA28-3955-1CDF-6066935B85A1}"/>
              </a:ext>
            </a:extLst>
          </p:cNvPr>
          <p:cNvSpPr/>
          <p:nvPr/>
        </p:nvSpPr>
        <p:spPr>
          <a:xfrm>
            <a:off x="4203542" y="343027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1" name="Rombo 24">
            <a:extLst>
              <a:ext uri="{FF2B5EF4-FFF2-40B4-BE49-F238E27FC236}">
                <a16:creationId xmlns:a16="http://schemas.microsoft.com/office/drawing/2014/main" id="{653E9119-7CC9-18D2-88B6-9960C6428A5A}"/>
              </a:ext>
            </a:extLst>
          </p:cNvPr>
          <p:cNvSpPr/>
          <p:nvPr/>
        </p:nvSpPr>
        <p:spPr>
          <a:xfrm>
            <a:off x="4203188" y="2383198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2" name="Rombo 25">
            <a:extLst>
              <a:ext uri="{FF2B5EF4-FFF2-40B4-BE49-F238E27FC236}">
                <a16:creationId xmlns:a16="http://schemas.microsoft.com/office/drawing/2014/main" id="{3A41ACB9-60DB-1158-221A-932D6C489336}"/>
              </a:ext>
            </a:extLst>
          </p:cNvPr>
          <p:cNvSpPr/>
          <p:nvPr/>
        </p:nvSpPr>
        <p:spPr>
          <a:xfrm>
            <a:off x="4543802" y="260621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3" name="Rombo 26">
            <a:extLst>
              <a:ext uri="{FF2B5EF4-FFF2-40B4-BE49-F238E27FC236}">
                <a16:creationId xmlns:a16="http://schemas.microsoft.com/office/drawing/2014/main" id="{A0CEE154-4ECB-5E8A-4511-AE749683569E}"/>
              </a:ext>
            </a:extLst>
          </p:cNvPr>
          <p:cNvSpPr/>
          <p:nvPr/>
        </p:nvSpPr>
        <p:spPr>
          <a:xfrm>
            <a:off x="5410106" y="318093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4" name="Rombo 27">
            <a:extLst>
              <a:ext uri="{FF2B5EF4-FFF2-40B4-BE49-F238E27FC236}">
                <a16:creationId xmlns:a16="http://schemas.microsoft.com/office/drawing/2014/main" id="{C09776ED-2F8B-1AE7-BF4F-2819737E8D26}"/>
              </a:ext>
            </a:extLst>
          </p:cNvPr>
          <p:cNvSpPr/>
          <p:nvPr/>
        </p:nvSpPr>
        <p:spPr>
          <a:xfrm>
            <a:off x="5560266" y="409812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5" name="Rombo 28">
            <a:extLst>
              <a:ext uri="{FF2B5EF4-FFF2-40B4-BE49-F238E27FC236}">
                <a16:creationId xmlns:a16="http://schemas.microsoft.com/office/drawing/2014/main" id="{73A1AE88-AD5A-3CBE-A535-756A9A33C71D}"/>
              </a:ext>
            </a:extLst>
          </p:cNvPr>
          <p:cNvSpPr/>
          <p:nvPr/>
        </p:nvSpPr>
        <p:spPr>
          <a:xfrm>
            <a:off x="6017634" y="33508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6" name="Rombo 29">
            <a:extLst>
              <a:ext uri="{FF2B5EF4-FFF2-40B4-BE49-F238E27FC236}">
                <a16:creationId xmlns:a16="http://schemas.microsoft.com/office/drawing/2014/main" id="{404BB985-AAA5-4164-A002-50888D7FEF8D}"/>
              </a:ext>
            </a:extLst>
          </p:cNvPr>
          <p:cNvSpPr/>
          <p:nvPr/>
        </p:nvSpPr>
        <p:spPr>
          <a:xfrm>
            <a:off x="4957736" y="367800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7" name="Rombo 30">
            <a:extLst>
              <a:ext uri="{FF2B5EF4-FFF2-40B4-BE49-F238E27FC236}">
                <a16:creationId xmlns:a16="http://schemas.microsoft.com/office/drawing/2014/main" id="{CE3752FC-CEF9-D0E0-323C-7A5359F147E3}"/>
              </a:ext>
            </a:extLst>
          </p:cNvPr>
          <p:cNvSpPr/>
          <p:nvPr/>
        </p:nvSpPr>
        <p:spPr>
          <a:xfrm>
            <a:off x="5419340" y="500817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8" name="Rombo 31">
            <a:extLst>
              <a:ext uri="{FF2B5EF4-FFF2-40B4-BE49-F238E27FC236}">
                <a16:creationId xmlns:a16="http://schemas.microsoft.com/office/drawing/2014/main" id="{4C1320BA-2A2C-71D6-644C-70B9F5F01DBD}"/>
              </a:ext>
            </a:extLst>
          </p:cNvPr>
          <p:cNvSpPr/>
          <p:nvPr/>
        </p:nvSpPr>
        <p:spPr>
          <a:xfrm>
            <a:off x="6875103" y="563122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9" name="Rombo 32">
            <a:extLst>
              <a:ext uri="{FF2B5EF4-FFF2-40B4-BE49-F238E27FC236}">
                <a16:creationId xmlns:a16="http://schemas.microsoft.com/office/drawing/2014/main" id="{5673211F-2C44-D93E-A148-1A89609BE441}"/>
              </a:ext>
            </a:extLst>
          </p:cNvPr>
          <p:cNvSpPr/>
          <p:nvPr/>
        </p:nvSpPr>
        <p:spPr>
          <a:xfrm>
            <a:off x="6315576" y="319845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0" name="Rombo 33">
            <a:extLst>
              <a:ext uri="{FF2B5EF4-FFF2-40B4-BE49-F238E27FC236}">
                <a16:creationId xmlns:a16="http://schemas.microsoft.com/office/drawing/2014/main" id="{91C13DEE-C8B7-B38C-8293-3F91FAA80A65}"/>
              </a:ext>
            </a:extLst>
          </p:cNvPr>
          <p:cNvSpPr/>
          <p:nvPr/>
        </p:nvSpPr>
        <p:spPr>
          <a:xfrm>
            <a:off x="6685908" y="367800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1" name="Rombo 34">
            <a:extLst>
              <a:ext uri="{FF2B5EF4-FFF2-40B4-BE49-F238E27FC236}">
                <a16:creationId xmlns:a16="http://schemas.microsoft.com/office/drawing/2014/main" id="{F4FDEDD7-346A-D5BE-B153-E006CCD788E8}"/>
              </a:ext>
            </a:extLst>
          </p:cNvPr>
          <p:cNvSpPr/>
          <p:nvPr/>
        </p:nvSpPr>
        <p:spPr>
          <a:xfrm>
            <a:off x="6960822" y="246236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2" name="Rombo 35">
            <a:extLst>
              <a:ext uri="{FF2B5EF4-FFF2-40B4-BE49-F238E27FC236}">
                <a16:creationId xmlns:a16="http://schemas.microsoft.com/office/drawing/2014/main" id="{67651F1D-0576-C82B-3C55-FDDCF242129E}"/>
              </a:ext>
            </a:extLst>
          </p:cNvPr>
          <p:cNvSpPr/>
          <p:nvPr/>
        </p:nvSpPr>
        <p:spPr>
          <a:xfrm>
            <a:off x="7356687" y="525530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3" name="Rombo 36">
            <a:extLst>
              <a:ext uri="{FF2B5EF4-FFF2-40B4-BE49-F238E27FC236}">
                <a16:creationId xmlns:a16="http://schemas.microsoft.com/office/drawing/2014/main" id="{4957A3F0-44B1-02C6-A250-9C1DE2C9D83C}"/>
              </a:ext>
            </a:extLst>
          </p:cNvPr>
          <p:cNvSpPr/>
          <p:nvPr/>
        </p:nvSpPr>
        <p:spPr>
          <a:xfrm>
            <a:off x="7517469" y="478845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4" name="Rombo 37">
            <a:extLst>
              <a:ext uri="{FF2B5EF4-FFF2-40B4-BE49-F238E27FC236}">
                <a16:creationId xmlns:a16="http://schemas.microsoft.com/office/drawing/2014/main" id="{72C6B04D-0222-D614-2B05-684A992C31E6}"/>
              </a:ext>
            </a:extLst>
          </p:cNvPr>
          <p:cNvSpPr/>
          <p:nvPr/>
        </p:nvSpPr>
        <p:spPr>
          <a:xfrm>
            <a:off x="7172283" y="471022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5" name="Rombo 38">
            <a:extLst>
              <a:ext uri="{FF2B5EF4-FFF2-40B4-BE49-F238E27FC236}">
                <a16:creationId xmlns:a16="http://schemas.microsoft.com/office/drawing/2014/main" id="{27A7F3B5-FD97-F431-0D52-9ED8E2AB8D0E}"/>
              </a:ext>
            </a:extLst>
          </p:cNvPr>
          <p:cNvSpPr/>
          <p:nvPr/>
        </p:nvSpPr>
        <p:spPr>
          <a:xfrm>
            <a:off x="7319725" y="325179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6" name="Rombo 39">
            <a:extLst>
              <a:ext uri="{FF2B5EF4-FFF2-40B4-BE49-F238E27FC236}">
                <a16:creationId xmlns:a16="http://schemas.microsoft.com/office/drawing/2014/main" id="{05CCE7A3-B1EB-1AC9-2B8F-3FAF93CB14A0}"/>
              </a:ext>
            </a:extLst>
          </p:cNvPr>
          <p:cNvSpPr/>
          <p:nvPr/>
        </p:nvSpPr>
        <p:spPr>
          <a:xfrm>
            <a:off x="7986861" y="5109508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7" name="Rombo 40">
            <a:extLst>
              <a:ext uri="{FF2B5EF4-FFF2-40B4-BE49-F238E27FC236}">
                <a16:creationId xmlns:a16="http://schemas.microsoft.com/office/drawing/2014/main" id="{1EAC7D46-91E5-5E16-178A-855C279C08F3}"/>
              </a:ext>
            </a:extLst>
          </p:cNvPr>
          <p:cNvSpPr/>
          <p:nvPr/>
        </p:nvSpPr>
        <p:spPr>
          <a:xfrm>
            <a:off x="8156788" y="562868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8" name="Rombo 41">
            <a:extLst>
              <a:ext uri="{FF2B5EF4-FFF2-40B4-BE49-F238E27FC236}">
                <a16:creationId xmlns:a16="http://schemas.microsoft.com/office/drawing/2014/main" id="{58753537-F1FF-27B2-D280-66E69159BD6F}"/>
              </a:ext>
            </a:extLst>
          </p:cNvPr>
          <p:cNvSpPr/>
          <p:nvPr/>
        </p:nvSpPr>
        <p:spPr>
          <a:xfrm>
            <a:off x="8944594" y="4530220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9" name="Rombo 42">
            <a:extLst>
              <a:ext uri="{FF2B5EF4-FFF2-40B4-BE49-F238E27FC236}">
                <a16:creationId xmlns:a16="http://schemas.microsoft.com/office/drawing/2014/main" id="{29C3FF13-D567-6852-44FC-B57104E45CB3}"/>
              </a:ext>
            </a:extLst>
          </p:cNvPr>
          <p:cNvSpPr/>
          <p:nvPr/>
        </p:nvSpPr>
        <p:spPr>
          <a:xfrm>
            <a:off x="8178952" y="4345816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0" name="Rombo 43">
            <a:extLst>
              <a:ext uri="{FF2B5EF4-FFF2-40B4-BE49-F238E27FC236}">
                <a16:creationId xmlns:a16="http://schemas.microsoft.com/office/drawing/2014/main" id="{742CECB6-3DBF-24E9-561A-28280A8211C2}"/>
              </a:ext>
            </a:extLst>
          </p:cNvPr>
          <p:cNvSpPr/>
          <p:nvPr/>
        </p:nvSpPr>
        <p:spPr>
          <a:xfrm>
            <a:off x="8453866" y="313017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1" name="Rombo 44">
            <a:extLst>
              <a:ext uri="{FF2B5EF4-FFF2-40B4-BE49-F238E27FC236}">
                <a16:creationId xmlns:a16="http://schemas.microsoft.com/office/drawing/2014/main" id="{5D04E56C-C382-D046-0243-DABD8DAEB439}"/>
              </a:ext>
            </a:extLst>
          </p:cNvPr>
          <p:cNvSpPr/>
          <p:nvPr/>
        </p:nvSpPr>
        <p:spPr>
          <a:xfrm>
            <a:off x="8812769" y="3919604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2" name="Rombo 45">
            <a:extLst>
              <a:ext uri="{FF2B5EF4-FFF2-40B4-BE49-F238E27FC236}">
                <a16:creationId xmlns:a16="http://schemas.microsoft.com/office/drawing/2014/main" id="{7180A692-A870-3D7A-BBD2-A4DF379999D8}"/>
              </a:ext>
            </a:extLst>
          </p:cNvPr>
          <p:cNvSpPr/>
          <p:nvPr/>
        </p:nvSpPr>
        <p:spPr>
          <a:xfrm>
            <a:off x="9131972" y="239742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93" name="Rombo 46">
            <a:extLst>
              <a:ext uri="{FF2B5EF4-FFF2-40B4-BE49-F238E27FC236}">
                <a16:creationId xmlns:a16="http://schemas.microsoft.com/office/drawing/2014/main" id="{E137203D-C81C-4AE4-B318-D216E197DF38}"/>
              </a:ext>
            </a:extLst>
          </p:cNvPr>
          <p:cNvSpPr/>
          <p:nvPr/>
        </p:nvSpPr>
        <p:spPr>
          <a:xfrm>
            <a:off x="9372002" y="2552362"/>
            <a:ext cx="180000" cy="180000"/>
          </a:xfrm>
          <a:prstGeom prst="diamond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en-GB" sz="1600" dirty="0">
              <a:solidFill>
                <a:srgbClr val="FFFFFF"/>
              </a:solidFill>
              <a:sym typeface="Helvetica Neue Medium"/>
            </a:endParaRPr>
          </a:p>
        </p:txBody>
      </p:sp>
      <p:cxnSp>
        <p:nvCxnSpPr>
          <p:cNvPr id="94" name="Conector recto de flecha 47">
            <a:extLst>
              <a:ext uri="{FF2B5EF4-FFF2-40B4-BE49-F238E27FC236}">
                <a16:creationId xmlns:a16="http://schemas.microsoft.com/office/drawing/2014/main" id="{E90FCA53-3AF4-5F66-1983-4215721F2115}"/>
              </a:ext>
            </a:extLst>
          </p:cNvPr>
          <p:cNvCxnSpPr>
            <a:cxnSpLocks/>
            <a:stCxn id="52" idx="3"/>
            <a:endCxn id="93" idx="2"/>
          </p:cNvCxnSpPr>
          <p:nvPr/>
        </p:nvCxnSpPr>
        <p:spPr>
          <a:xfrm flipV="1">
            <a:off x="9214594" y="2732362"/>
            <a:ext cx="247408" cy="265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de flecha 48">
            <a:extLst>
              <a:ext uri="{FF2B5EF4-FFF2-40B4-BE49-F238E27FC236}">
                <a16:creationId xmlns:a16="http://schemas.microsoft.com/office/drawing/2014/main" id="{D0ECB17A-F53D-1118-31A0-B3DBF6532FF2}"/>
              </a:ext>
            </a:extLst>
          </p:cNvPr>
          <p:cNvCxnSpPr>
            <a:cxnSpLocks/>
            <a:stCxn id="52" idx="0"/>
            <a:endCxn id="92" idx="2"/>
          </p:cNvCxnSpPr>
          <p:nvPr/>
        </p:nvCxnSpPr>
        <p:spPr>
          <a:xfrm flipV="1">
            <a:off x="9124594" y="2577422"/>
            <a:ext cx="97378" cy="330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49">
            <a:extLst>
              <a:ext uri="{FF2B5EF4-FFF2-40B4-BE49-F238E27FC236}">
                <a16:creationId xmlns:a16="http://schemas.microsoft.com/office/drawing/2014/main" id="{D40935B8-C18E-5251-8751-6D25875B8824}"/>
              </a:ext>
            </a:extLst>
          </p:cNvPr>
          <p:cNvCxnSpPr>
            <a:cxnSpLocks/>
            <a:stCxn id="52" idx="1"/>
            <a:endCxn id="90" idx="3"/>
          </p:cNvCxnSpPr>
          <p:nvPr/>
        </p:nvCxnSpPr>
        <p:spPr>
          <a:xfrm flipH="1">
            <a:off x="8633866" y="2997564"/>
            <a:ext cx="400728" cy="222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de flecha 50">
            <a:extLst>
              <a:ext uri="{FF2B5EF4-FFF2-40B4-BE49-F238E27FC236}">
                <a16:creationId xmlns:a16="http://schemas.microsoft.com/office/drawing/2014/main" id="{E891896A-7BA1-1CB0-03DB-75B35AFA3CC8}"/>
              </a:ext>
            </a:extLst>
          </p:cNvPr>
          <p:cNvCxnSpPr>
            <a:cxnSpLocks/>
            <a:stCxn id="51" idx="0"/>
            <a:endCxn id="52" idx="2"/>
          </p:cNvCxnSpPr>
          <p:nvPr/>
        </p:nvCxnSpPr>
        <p:spPr>
          <a:xfrm flipH="1" flipV="1">
            <a:off x="9124594" y="3087564"/>
            <a:ext cx="1545926" cy="49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62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AA667AD-491B-36A2-00B9-612356BAEB7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L" dirty="0"/>
                  <a:t>Solving </a:t>
                </a:r>
                <a14:m>
                  <m:oMath xmlns:m="http://schemas.openxmlformats.org/officeDocument/2006/math">
                    <m:r>
                      <a:rPr lang="en-CL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-NN Similarity Search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AA667AD-491B-36A2-00B9-612356BAEB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37" t="-9016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9FF15-BADB-EAD0-70D0-73CA97B8A99E}"/>
              </a:ext>
            </a:extLst>
          </p:cNvPr>
          <p:cNvSpPr txBox="1">
            <a:spLocks/>
          </p:cNvSpPr>
          <p:nvPr/>
        </p:nvSpPr>
        <p:spPr>
          <a:xfrm>
            <a:off x="1591057" y="1453881"/>
            <a:ext cx="4425696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L" dirty="0"/>
              <a:t>Na</a:t>
            </a:r>
            <a:r>
              <a:rPr lang="en-US" dirty="0" err="1"/>
              <a:t>ï</a:t>
            </a:r>
            <a:r>
              <a:rPr lang="en-CL" dirty="0"/>
              <a:t>ve Algorithm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684799-B596-810A-4169-74724C0460C9}"/>
              </a:ext>
            </a:extLst>
          </p:cNvPr>
          <p:cNvSpPr txBox="1">
            <a:spLocks/>
          </p:cNvSpPr>
          <p:nvPr/>
        </p:nvSpPr>
        <p:spPr>
          <a:xfrm>
            <a:off x="1591056" y="2277792"/>
            <a:ext cx="4425697" cy="21700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D5310F-DFF4-30C3-6A4A-FFE2A42E9216}"/>
              </a:ext>
            </a:extLst>
          </p:cNvPr>
          <p:cNvSpPr txBox="1">
            <a:spLocks/>
          </p:cNvSpPr>
          <p:nvPr/>
        </p:nvSpPr>
        <p:spPr>
          <a:xfrm>
            <a:off x="6687214" y="1453881"/>
            <a:ext cx="442569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L" dirty="0"/>
              <a:t>Metric Index-based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0C7A0F1-C812-1F28-206C-88F840BCFF3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7214" y="2136338"/>
                <a:ext cx="4856352" cy="2316782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2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CL" dirty="0"/>
                  <a:t>Keeps a priority list of the zones of the index sorted by distance. Discards zones on the fly if they are further than the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-th candidate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CL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CL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0C7A0F1-C812-1F28-206C-88F840BCF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14" y="2136338"/>
                <a:ext cx="4856352" cy="2316782"/>
              </a:xfrm>
              <a:prstGeom prst="rect">
                <a:avLst/>
              </a:prstGeom>
              <a:blipFill>
                <a:blip r:embed="rId3"/>
                <a:stretch>
                  <a:fillRect l="-1563" t="-1093" r="-208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90EF75-DC5C-D0C2-4942-2A0E0DDE369F}"/>
                  </a:ext>
                </a:extLst>
              </p:cNvPr>
              <p:cNvSpPr/>
              <p:nvPr/>
            </p:nvSpPr>
            <p:spPr>
              <a:xfrm>
                <a:off x="1591055" y="5651750"/>
                <a:ext cx="5096159" cy="74905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/>
                  <a:t>Always costs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CL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L" dirty="0"/>
                  <a:t> similarity computations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190EF75-DC5C-D0C2-4942-2A0E0DDE36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055" y="5651750"/>
                <a:ext cx="5096159" cy="749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83B8DC-7CD2-DB90-0A40-E4D90C05CD4F}"/>
                  </a:ext>
                </a:extLst>
              </p:cNvPr>
              <p:cNvSpPr/>
              <p:nvPr/>
            </p:nvSpPr>
            <p:spPr>
              <a:xfrm>
                <a:off x="6687214" y="5651750"/>
                <a:ext cx="4856352" cy="74905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/>
                  <a:t>Costs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C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419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L" dirty="0"/>
                  <a:t> similarity computations only in the worst case 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83B8DC-7CD2-DB90-0A40-E4D90C05CD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214" y="5651750"/>
                <a:ext cx="4856352" cy="749050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8C857ED-6CDF-081D-09E3-C73E72736C25}"/>
                  </a:ext>
                </a:extLst>
              </p:cNvPr>
              <p:cNvSpPr txBox="1"/>
              <p:nvPr/>
            </p:nvSpPr>
            <p:spPr>
              <a:xfrm>
                <a:off x="1587711" y="2136338"/>
                <a:ext cx="5099504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candidates = Max-</a:t>
                </a:r>
                <a:r>
                  <a:rPr lang="es-CL" dirty="0" err="1">
                    <a:latin typeface="Consolas" panose="020B0609020204030204" pitchFamily="49" charset="0"/>
                  </a:rPr>
                  <a:t>Heap</a:t>
                </a:r>
                <a:r>
                  <a:rPr lang="es-CL" dirty="0">
                    <a:latin typeface="Consolas" panose="020B0609020204030204" pitchFamily="49" charset="0"/>
                  </a:rPr>
                  <a:t>()</a:t>
                </a:r>
              </a:p>
              <a:p>
                <a:pPr marL="11113" lvl="1">
                  <a:buNone/>
                </a:pPr>
                <a:r>
                  <a:rPr lang="es-CL" b="1" dirty="0" err="1">
                    <a:latin typeface="Consolas" panose="020B0609020204030204" pitchFamily="49" charset="0"/>
                  </a:rPr>
                  <a:t>foreach</a:t>
                </a:r>
                <a:r>
                  <a:rPr lang="es-CL" dirty="0">
                    <a:latin typeface="Consolas" panose="020B0609020204030204" pitchFamily="49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CL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s-CL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CL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s-CL" dirty="0">
                    <a:latin typeface="Consolas" panose="020B0609020204030204" pitchFamily="49" charset="0"/>
                  </a:rPr>
                  <a:t> </a:t>
                </a:r>
                <a:r>
                  <a:rPr lang="es-CL" b="1" dirty="0">
                    <a:latin typeface="Consolas" panose="020B0609020204030204" pitchFamily="49" charset="0"/>
                  </a:rPr>
                  <a:t>do</a:t>
                </a:r>
                <a:r>
                  <a:rPr lang="es-CL" dirty="0">
                    <a:latin typeface="Consolas" panose="020B0609020204030204" pitchFamily="49" charset="0"/>
                  </a:rPr>
                  <a:t>:</a:t>
                </a:r>
              </a:p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  </a:t>
                </a:r>
                <a:r>
                  <a:rPr lang="es-CL" dirty="0" err="1">
                    <a:latin typeface="Consolas" panose="020B0609020204030204" pitchFamily="49" charset="0"/>
                  </a:rPr>
                  <a:t>dist</a:t>
                </a:r>
                <a:r>
                  <a:rPr lang="es-CL" dirty="0">
                    <a:latin typeface="Consolas" panose="020B0609020204030204" pitchFamily="49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s-CL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C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CL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s-CL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s-CL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CL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s-CL" dirty="0">
                  <a:latin typeface="Consolas" panose="020B0609020204030204" pitchFamily="49" charset="0"/>
                </a:endParaRPr>
              </a:p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  </a:t>
                </a:r>
                <a:r>
                  <a:rPr lang="es-CL" b="1" dirty="0" err="1">
                    <a:latin typeface="Consolas" panose="020B0609020204030204" pitchFamily="49" charset="0"/>
                  </a:rPr>
                  <a:t>if</a:t>
                </a:r>
                <a:r>
                  <a:rPr lang="es-CL" dirty="0">
                    <a:latin typeface="Consolas" panose="020B0609020204030204" pitchFamily="49" charset="0"/>
                  </a:rPr>
                  <a:t> </a:t>
                </a:r>
                <a:r>
                  <a:rPr lang="es-CL" dirty="0" err="1">
                    <a:latin typeface="Consolas" panose="020B0609020204030204" pitchFamily="49" charset="0"/>
                  </a:rPr>
                  <a:t>candidates.size</a:t>
                </a:r>
                <a:r>
                  <a:rPr lang="es-CL" dirty="0">
                    <a:latin typeface="Consolas" panose="020B0609020204030204" pitchFamily="49" charset="0"/>
                  </a:rPr>
                  <a:t>()&lt;k </a:t>
                </a:r>
                <a:r>
                  <a:rPr lang="es-CL" b="1" dirty="0" err="1">
                    <a:latin typeface="Consolas" panose="020B0609020204030204" pitchFamily="49" charset="0"/>
                  </a:rPr>
                  <a:t>then</a:t>
                </a:r>
                <a:r>
                  <a:rPr lang="es-CL" dirty="0">
                    <a:latin typeface="Consolas" panose="020B0609020204030204" pitchFamily="49" charset="0"/>
                  </a:rPr>
                  <a:t>:</a:t>
                </a:r>
              </a:p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    </a:t>
                </a:r>
                <a:r>
                  <a:rPr lang="es-CL" dirty="0" err="1">
                    <a:latin typeface="Consolas" panose="020B0609020204030204" pitchFamily="49" charset="0"/>
                  </a:rPr>
                  <a:t>candidates.add</a:t>
                </a:r>
                <a:r>
                  <a:rPr lang="es-CL" dirty="0">
                    <a:latin typeface="Consolas" panose="020B0609020204030204" pitchFamily="49" charset="0"/>
                  </a:rPr>
                  <a:t>(dist,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CL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CL" dirty="0">
                    <a:latin typeface="Consolas" panose="020B0609020204030204" pitchFamily="49" charset="0"/>
                  </a:rPr>
                  <a:t>)</a:t>
                </a:r>
              </a:p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  </a:t>
                </a:r>
                <a:r>
                  <a:rPr lang="es-CL" b="1" dirty="0" err="1">
                    <a:latin typeface="Consolas" panose="020B0609020204030204" pitchFamily="49" charset="0"/>
                  </a:rPr>
                  <a:t>else</a:t>
                </a:r>
                <a:r>
                  <a:rPr lang="es-CL" b="1" dirty="0">
                    <a:latin typeface="Consolas" panose="020B0609020204030204" pitchFamily="49" charset="0"/>
                  </a:rPr>
                  <a:t> </a:t>
                </a:r>
                <a:r>
                  <a:rPr lang="es-CL" b="1" dirty="0" err="1">
                    <a:latin typeface="Consolas" panose="020B0609020204030204" pitchFamily="49" charset="0"/>
                  </a:rPr>
                  <a:t>if</a:t>
                </a:r>
                <a:r>
                  <a:rPr lang="es-CL" b="1" dirty="0">
                    <a:latin typeface="Consolas" panose="020B0609020204030204" pitchFamily="49" charset="0"/>
                  </a:rPr>
                  <a:t> </a:t>
                </a:r>
                <a:r>
                  <a:rPr lang="es-CL" dirty="0" err="1">
                    <a:latin typeface="Consolas" panose="020B0609020204030204" pitchFamily="49" charset="0"/>
                  </a:rPr>
                  <a:t>candidates.max</a:t>
                </a:r>
                <a:r>
                  <a:rPr lang="es-CL" dirty="0">
                    <a:latin typeface="Consolas" panose="020B0609020204030204" pitchFamily="49" charset="0"/>
                  </a:rPr>
                  <a:t>().</a:t>
                </a:r>
                <a:r>
                  <a:rPr lang="es-CL" dirty="0" err="1">
                    <a:latin typeface="Consolas" panose="020B0609020204030204" pitchFamily="49" charset="0"/>
                  </a:rPr>
                  <a:t>dist</a:t>
                </a:r>
                <a:r>
                  <a:rPr lang="es-CL" dirty="0">
                    <a:latin typeface="Consolas" panose="020B0609020204030204" pitchFamily="49" charset="0"/>
                  </a:rPr>
                  <a:t> &gt; </a:t>
                </a:r>
                <a:r>
                  <a:rPr lang="es-CL" dirty="0" err="1">
                    <a:latin typeface="Consolas" panose="020B0609020204030204" pitchFamily="49" charset="0"/>
                  </a:rPr>
                  <a:t>dist</a:t>
                </a:r>
                <a:r>
                  <a:rPr lang="es-CL" dirty="0">
                    <a:latin typeface="Consolas" panose="020B0609020204030204" pitchFamily="49" charset="0"/>
                  </a:rPr>
                  <a:t> </a:t>
                </a:r>
              </a:p>
              <a:p>
                <a:pPr marL="11113" lvl="1">
                  <a:buNone/>
                </a:pPr>
                <a:r>
                  <a:rPr lang="es-CL" b="1" dirty="0">
                    <a:latin typeface="Consolas" panose="020B0609020204030204" pitchFamily="49" charset="0"/>
                  </a:rPr>
                  <a:t>  </a:t>
                </a:r>
                <a:r>
                  <a:rPr lang="es-CL" b="1" dirty="0" err="1">
                    <a:latin typeface="Consolas" panose="020B0609020204030204" pitchFamily="49" charset="0"/>
                  </a:rPr>
                  <a:t>then</a:t>
                </a:r>
                <a:r>
                  <a:rPr lang="es-CL" dirty="0">
                    <a:latin typeface="Consolas" panose="020B0609020204030204" pitchFamily="49" charset="0"/>
                  </a:rPr>
                  <a:t>:</a:t>
                </a:r>
              </a:p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    </a:t>
                </a:r>
                <a:r>
                  <a:rPr lang="es-CL" dirty="0" err="1">
                    <a:latin typeface="Consolas" panose="020B0609020204030204" pitchFamily="49" charset="0"/>
                  </a:rPr>
                  <a:t>candidates.remove</a:t>
                </a:r>
                <a:r>
                  <a:rPr lang="es-CL" dirty="0">
                    <a:latin typeface="Consolas" panose="020B0609020204030204" pitchFamily="49" charset="0"/>
                  </a:rPr>
                  <a:t>()</a:t>
                </a:r>
              </a:p>
              <a:p>
                <a:pPr marL="11113" lvl="1">
                  <a:buNone/>
                </a:pPr>
                <a:r>
                  <a:rPr lang="es-CL" dirty="0">
                    <a:latin typeface="Consolas" panose="020B0609020204030204" pitchFamily="49" charset="0"/>
                  </a:rPr>
                  <a:t>    </a:t>
                </a:r>
                <a:r>
                  <a:rPr lang="es-CL" dirty="0" err="1">
                    <a:latin typeface="Consolas" panose="020B0609020204030204" pitchFamily="49" charset="0"/>
                  </a:rPr>
                  <a:t>candidates.add</a:t>
                </a:r>
                <a:r>
                  <a:rPr lang="es-CL" dirty="0">
                    <a:latin typeface="Consolas" panose="020B0609020204030204" pitchFamily="49" charset="0"/>
                  </a:rPr>
                  <a:t>(dist,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C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CL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s-CL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CL" dirty="0">
                    <a:latin typeface="Consolas" panose="020B0609020204030204" pitchFamily="49" charset="0"/>
                  </a:rPr>
                  <a:t>)</a:t>
                </a:r>
              </a:p>
              <a:p>
                <a:pPr marL="11113" lvl="1">
                  <a:buNone/>
                </a:pPr>
                <a:r>
                  <a:rPr lang="es-CL" b="1" dirty="0" err="1">
                    <a:latin typeface="Consolas" panose="020B0609020204030204" pitchFamily="49" charset="0"/>
                  </a:rPr>
                  <a:t>return</a:t>
                </a:r>
                <a:r>
                  <a:rPr lang="es-CL" dirty="0">
                    <a:latin typeface="Consolas" panose="020B0609020204030204" pitchFamily="49" charset="0"/>
                  </a:rPr>
                  <a:t> </a:t>
                </a:r>
                <a:r>
                  <a:rPr lang="es-CL" dirty="0" err="1">
                    <a:latin typeface="Consolas" panose="020B0609020204030204" pitchFamily="49" charset="0"/>
                  </a:rPr>
                  <a:t>candidates</a:t>
                </a:r>
                <a:endParaRPr lang="es-CL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8C857ED-6CDF-081D-09E3-C73E72736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711" y="2136338"/>
                <a:ext cx="5099504" cy="2862322"/>
              </a:xfrm>
              <a:prstGeom prst="rect">
                <a:avLst/>
              </a:prstGeom>
              <a:blipFill>
                <a:blip r:embed="rId6"/>
                <a:stretch>
                  <a:fillRect l="-744" t="-885" b="-2212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0749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3D6D-746B-7801-3DB8-A0BF44A6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Range Optimal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B49E1-7A94-8675-76E0-F6B6B8F33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10" y="2160016"/>
            <a:ext cx="9486690" cy="1915273"/>
          </a:xfrm>
        </p:spPr>
        <p:txBody>
          <a:bodyPr/>
          <a:lstStyle/>
          <a:p>
            <a:pPr marL="0" indent="0">
              <a:buNone/>
            </a:pPr>
            <a:r>
              <a:rPr lang="en-CL" dirty="0"/>
              <a:t>As most indexes are meant to solve range-based similarity; however,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74CF559-4E74-BDDA-F6B7-337D0E419446}"/>
                  </a:ext>
                </a:extLst>
              </p:cNvPr>
              <p:cNvSpPr/>
              <p:nvPr/>
            </p:nvSpPr>
            <p:spPr>
              <a:xfrm>
                <a:off x="2630311" y="3117652"/>
                <a:ext cx="7778044" cy="191527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sz="2400" dirty="0"/>
                  <a:t>An index is range-optimal if, upon a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sz="2400" dirty="0"/>
                  <a:t>-NN query, it computes as many distances as if the distance to the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sz="2400" dirty="0"/>
                  <a:t>th nearest neighbour was known beforehand.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74CF559-4E74-BDDA-F6B7-337D0E4194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11" y="3117652"/>
                <a:ext cx="7778044" cy="1915273"/>
              </a:xfrm>
              <a:prstGeom prst="rect">
                <a:avLst/>
              </a:prstGeom>
              <a:blipFill>
                <a:blip r:embed="rId2"/>
                <a:stretch>
                  <a:fillRect l="-489" r="-1629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972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A7EF-04AD-2643-9C95-9A835F0C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INNs, Iterators and next(t)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F632A-7820-EEED-D644-9B1D6530F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L" dirty="0"/>
              <a:t>We further assume an iterator over the index, such that: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3D2C691-7E0A-B895-0355-02954E6A9B26}"/>
                  </a:ext>
                </a:extLst>
              </p:cNvPr>
              <p:cNvSpPr/>
              <p:nvPr/>
            </p:nvSpPr>
            <p:spPr>
              <a:xfrm>
                <a:off x="2901243" y="3524052"/>
                <a:ext cx="7318833" cy="191527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sz="2400" dirty="0"/>
                  <a:t>Given an index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CL" sz="2400" dirty="0"/>
                  <a:t> and a vector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L" sz="2400" dirty="0"/>
                  <a:t>, the method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𝑛𝑒𝑥</m:t>
                    </m:r>
                    <m:sSub>
                      <m:sSubPr>
                        <m:ctrlPr>
                          <a:rPr lang="en-C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L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CL" sz="240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d>
                      <m:dPr>
                        <m:ctrlPr>
                          <a:rPr lang="en-CL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CL" sz="2400" dirty="0"/>
                  <a:t> retrieves the RDF </a:t>
                </a:r>
                <a:r>
                  <a:rPr lang="en-CL" sz="2400" b="1" dirty="0"/>
                  <a:t>node</a:t>
                </a:r>
                <a:r>
                  <a:rPr lang="en-CL" sz="2400" dirty="0"/>
                  <a:t> with the next closest vector to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L" sz="2400" dirty="0"/>
                  <a:t> in </a:t>
                </a:r>
                <a14:m>
                  <m:oMath xmlns:m="http://schemas.openxmlformats.org/officeDocument/2006/math">
                    <m:r>
                      <a:rPr lang="en-CL" sz="2400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CL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3D2C691-7E0A-B895-0355-02954E6A9B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243" y="3524052"/>
                <a:ext cx="7318833" cy="19152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939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3147F80-38C7-A779-4781-C34A035832D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L" dirty="0"/>
                  <a:t>The Problem: Top-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 Graph Similarity Search (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GSS)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3147F80-38C7-A779-4781-C34A035832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37" t="-9016" b="-12295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DEAEC6-642F-0867-AC06-FD7B6B5055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7710" y="2551288"/>
                <a:ext cx="9486690" cy="3534879"/>
              </a:xfrm>
            </p:spPr>
            <p:txBody>
              <a:bodyPr/>
              <a:lstStyle/>
              <a:p>
                <a:r>
                  <a:rPr lang="en-US" b="1" i="1" dirty="0"/>
                  <a:t>Given</a:t>
                </a:r>
                <a:r>
                  <a:rPr lang="en-US" i="1" dirty="0"/>
                  <a:t>: Knowledge Graph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i="1" dirty="0"/>
                  <a:t>, distance function </a:t>
                </a:r>
                <a14:m>
                  <m:oMath xmlns:m="http://schemas.openxmlformats.org/officeDocument/2006/math">
                    <m:r>
                      <a:rPr lang="es-419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l-GR" i="1" dirty="0"/>
                  <a:t>, </a:t>
                </a:r>
                <a:r>
                  <a:rPr lang="en-US" i="1" dirty="0"/>
                  <a:t>vector store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419" b="0" i="1" smtClean="0"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el-GR" i="1" dirty="0"/>
                  <a:t>.</a:t>
                </a:r>
                <a:endParaRPr lang="el-GR" dirty="0"/>
              </a:p>
              <a:p>
                <a:r>
                  <a:rPr lang="en-US" b="1" i="1" dirty="0"/>
                  <a:t>Input</a:t>
                </a:r>
                <a:r>
                  <a:rPr lang="en-US" i="1" dirty="0"/>
                  <a:t>: Graph pattern </a:t>
                </a:r>
                <a14:m>
                  <m:oMath xmlns:m="http://schemas.openxmlformats.org/officeDocument/2006/math">
                    <m:r>
                      <a:rPr lang="es-419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s-419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s-419" b="0" i="1" smtClean="0">
                        <a:latin typeface="Cambria Math" panose="02040503050406030204" pitchFamily="18" charset="0"/>
                      </a:rPr>
                      <m:t>, ?</m:t>
                    </m:r>
                    <m:r>
                      <a:rPr lang="es-419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419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/>
                  <a:t> with similarity, vector </a:t>
                </a:r>
                <a14:m>
                  <m:oMath xmlns:m="http://schemas.openxmlformats.org/officeDocument/2006/math">
                    <m:r>
                      <a:rPr lang="es-419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i="1" dirty="0"/>
                  <a:t> and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i="1" dirty="0"/>
                  <a:t>.</a:t>
                </a:r>
                <a:endParaRPr lang="en-US" dirty="0"/>
              </a:p>
              <a:p>
                <a:r>
                  <a:rPr lang="en-US" b="1" i="1" dirty="0"/>
                  <a:t>Output</a:t>
                </a:r>
                <a:r>
                  <a:rPr lang="en-US" i="1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i="1" dirty="0"/>
                  <a:t> best answers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419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s-419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419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s-419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i="1" dirty="0"/>
                  <a:t>, ordered by </a:t>
                </a:r>
                <a14:m>
                  <m:oMath xmlns:m="http://schemas.openxmlformats.org/officeDocument/2006/math">
                    <m:r>
                      <a:rPr lang="es-419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s-419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  <m:d>
                          <m:d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C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DEAEC6-642F-0867-AC06-FD7B6B5055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7710" y="2551288"/>
                <a:ext cx="9486690" cy="3534879"/>
              </a:xfrm>
              <a:blipFill>
                <a:blip r:embed="rId3"/>
                <a:stretch>
                  <a:fillRect l="-668" t="-1075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BBF16C3-755A-14AA-DF9B-DD05DB0D6D64}"/>
                  </a:ext>
                </a:extLst>
              </p:cNvPr>
              <p:cNvSpPr/>
              <p:nvPr/>
            </p:nvSpPr>
            <p:spPr>
              <a:xfrm>
                <a:off x="1587709" y="4587130"/>
                <a:ext cx="9866489" cy="73377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?</m:t>
                    </m:r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CL" sz="2000" dirty="0"/>
                  <a:t> is a variable in </a:t>
                </a:r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CL" sz="2000" dirty="0"/>
                  <a:t>, w.r.t. which we compute the similarities between </a:t>
                </a:r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L" sz="2000" dirty="0"/>
                  <a:t> and </a:t>
                </a:r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(?</m:t>
                    </m:r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CL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BBF16C3-755A-14AA-DF9B-DD05DB0D6D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709" y="4587130"/>
                <a:ext cx="9866489" cy="733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2CE6294-F66D-5D89-0E54-41DD4EB6F3EE}"/>
                  </a:ext>
                </a:extLst>
              </p:cNvPr>
              <p:cNvSpPr/>
              <p:nvPr/>
            </p:nvSpPr>
            <p:spPr>
              <a:xfrm>
                <a:off x="1587709" y="5597848"/>
                <a:ext cx="9866489" cy="73377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s-419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s-419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419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s-419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s-419" sz="20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419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L" sz="2000" dirty="0"/>
                  <a:t> is a solution mapping in </a:t>
                </a:r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CL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sz="20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CL" sz="2000" dirty="0"/>
                  <a:t> such that </a:t>
                </a:r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CL" sz="2000" dirty="0"/>
                  <a:t> is bound to </a:t>
                </a:r>
                <a14:m>
                  <m:oMath xmlns:m="http://schemas.openxmlformats.org/officeDocument/2006/math"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?</m:t>
                    </m:r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CL" sz="20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CL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419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CL" sz="2000" dirty="0"/>
                  <a:t> are the rest of the bindings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2CE6294-F66D-5D89-0E54-41DD4EB6F3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709" y="5597848"/>
                <a:ext cx="9866489" cy="733777"/>
              </a:xfrm>
              <a:prstGeom prst="rect">
                <a:avLst/>
              </a:prstGeom>
              <a:blipFill>
                <a:blip r:embed="rId5"/>
                <a:stretch>
                  <a:fillRect t="-1667" r="-770" b="-10000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97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1649A0-C5DB-6360-C487-B83DF21A1BB2}"/>
              </a:ext>
            </a:extLst>
          </p:cNvPr>
          <p:cNvSpPr/>
          <p:nvPr/>
        </p:nvSpPr>
        <p:spPr>
          <a:xfrm>
            <a:off x="1244309" y="1710632"/>
            <a:ext cx="7538447" cy="1963076"/>
          </a:xfrm>
          <a:prstGeom prst="rect">
            <a:avLst/>
          </a:prstGeom>
          <a:solidFill>
            <a:srgbClr val="FFFF00">
              <a:alpha val="2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D9F520-54FE-AF1E-09BC-B00B6CFE3C92}"/>
              </a:ext>
            </a:extLst>
          </p:cNvPr>
          <p:cNvSpPr/>
          <p:nvPr/>
        </p:nvSpPr>
        <p:spPr>
          <a:xfrm>
            <a:off x="1244309" y="3673708"/>
            <a:ext cx="7538447" cy="1178876"/>
          </a:xfrm>
          <a:prstGeom prst="rect">
            <a:avLst/>
          </a:prstGeom>
          <a:solidFill>
            <a:srgbClr val="E54196">
              <a:alpha val="2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9AA08F-109C-1BF7-786E-0ADBDB15C795}"/>
              </a:ext>
            </a:extLst>
          </p:cNvPr>
          <p:cNvSpPr/>
          <p:nvPr/>
        </p:nvSpPr>
        <p:spPr>
          <a:xfrm>
            <a:off x="1244309" y="4858228"/>
            <a:ext cx="7535208" cy="1178876"/>
          </a:xfrm>
          <a:prstGeom prst="rect">
            <a:avLst/>
          </a:prstGeom>
          <a:solidFill>
            <a:schemeClr val="accent1">
              <a:alpha val="2980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31DC16-749E-93E0-37F4-E9A0ECEF53E1}"/>
              </a:ext>
            </a:extLst>
          </p:cNvPr>
          <p:cNvSpPr/>
          <p:nvPr/>
        </p:nvSpPr>
        <p:spPr>
          <a:xfrm>
            <a:off x="1244307" y="6037104"/>
            <a:ext cx="7535209" cy="583793"/>
          </a:xfrm>
          <a:prstGeom prst="rect">
            <a:avLst/>
          </a:prstGeom>
          <a:solidFill>
            <a:schemeClr val="accent5">
              <a:alpha val="2980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5F230-B4F3-AC27-D0EC-0E1E86288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309" y="1710631"/>
            <a:ext cx="9486690" cy="48885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?tower ?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?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?tower  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:P31/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:P279*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:Q12518; 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:P17           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?country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:P18           </a:t>
            </a: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?country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:P361          </a:t>
            </a: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:Q18.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:Q151356 :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hasTensor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?tensor.</a:t>
            </a:r>
          </a:p>
          <a:p>
            <a:pPr marL="0" indent="0">
              <a:buNone/>
            </a:pPr>
            <a:endParaRPr lang="en-US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i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i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i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:hnswIterator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b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(</a:t>
            </a:r>
            <a:r>
              <a:rPr lang="en-US" i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i="1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vectorIndex</a:t>
            </a:r>
            <a:r>
              <a:rPr lang="en-US" i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i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?vector ?</a:t>
            </a:r>
            <a:r>
              <a:rPr lang="en-US" i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LIMIT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EB6907-AD68-C5CE-7A66-43954C07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As a SPARQL Query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0C53AC7-7A6C-DE6B-02DB-E4BB55691F52}"/>
                  </a:ext>
                </a:extLst>
              </p:cNvPr>
              <p:cNvSpPr/>
              <p:nvPr/>
            </p:nvSpPr>
            <p:spPr>
              <a:xfrm>
                <a:off x="8782756" y="1710632"/>
                <a:ext cx="3274689" cy="1963076"/>
              </a:xfrm>
              <a:prstGeom prst="rect">
                <a:avLst/>
              </a:prstGeom>
              <a:solidFill>
                <a:srgbClr val="FFFF00">
                  <a:alpha val="29804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419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s-419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,?</m:t>
                          </m:r>
                          <m:r>
                            <a:rPr lang="es-419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s-419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s-419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𝒬</m:t>
                      </m:r>
                      <m:r>
                        <a:rPr lang="es-419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?</m:t>
                      </m:r>
                      <m:r>
                        <a:rPr lang="es-419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𝑡𝑜𝑤𝑒𝑟</m:t>
                      </m:r>
                      <m:r>
                        <a:rPr lang="es-419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CL" dirty="0">
                    <a:solidFill>
                      <a:schemeClr val="tx1"/>
                    </a:solidFill>
                  </a:rPr>
                  <a:t>towers (with images) in a country in Latin America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0C53AC7-7A6C-DE6B-02DB-E4BB55691F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756" y="1710632"/>
                <a:ext cx="3274689" cy="19630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93B7E29-5BB3-DC70-D831-FFDBB1D9572D}"/>
                  </a:ext>
                </a:extLst>
              </p:cNvPr>
              <p:cNvSpPr/>
              <p:nvPr/>
            </p:nvSpPr>
            <p:spPr>
              <a:xfrm>
                <a:off x="8781136" y="3673708"/>
                <a:ext cx="3274689" cy="1178876"/>
              </a:xfrm>
              <a:prstGeom prst="rect">
                <a:avLst/>
              </a:prstGeom>
              <a:solidFill>
                <a:srgbClr val="E54196">
                  <a:alpha val="29804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419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419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s-419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s-419" b="0" i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wd</m:t>
                      </m:r>
                      <m:r>
                        <m:rPr>
                          <m:nor/>
                        </m:rPr>
                        <a:rPr lang="es-419" b="0" i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s-419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s-419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151356)</m:t>
                      </m:r>
                    </m:oMath>
                  </m:oMathPara>
                </a14:m>
                <a:br>
                  <a:rPr lang="en-CL" dirty="0">
                    <a:solidFill>
                      <a:sysClr val="windowText" lastClr="000000"/>
                    </a:solidFill>
                  </a:rPr>
                </a:br>
                <a:r>
                  <a:rPr lang="en-CL" dirty="0">
                    <a:solidFill>
                      <a:sysClr val="windowText" lastClr="000000"/>
                    </a:solidFill>
                  </a:rPr>
                  <a:t>gets image embedding of the example image from tensor store</a:t>
                </a:r>
                <a:endParaRPr lang="en-CL" dirty="0">
                  <a:solidFill>
                    <a:sysClr val="windowText" lastClr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93B7E29-5BB3-DC70-D831-FFDBB1D957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136" y="3673708"/>
                <a:ext cx="3274689" cy="1178876"/>
              </a:xfrm>
              <a:prstGeom prst="rect">
                <a:avLst/>
              </a:prstGeom>
              <a:blipFill>
                <a:blip r:embed="rId3"/>
                <a:stretch>
                  <a:fillRect r="-1154" b="-6316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F33F49EB-198F-4C6A-C8C2-A1A9673512C4}"/>
              </a:ext>
            </a:extLst>
          </p:cNvPr>
          <p:cNvSpPr/>
          <p:nvPr/>
        </p:nvSpPr>
        <p:spPr>
          <a:xfrm>
            <a:off x="8779516" y="4858229"/>
            <a:ext cx="3276308" cy="1173231"/>
          </a:xfrm>
          <a:prstGeom prst="rect">
            <a:avLst/>
          </a:prstGeom>
          <a:solidFill>
            <a:schemeClr val="accent1">
              <a:alpha val="2980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L" dirty="0">
                <a:solidFill>
                  <a:sysClr val="windowText" lastClr="000000"/>
                </a:solidFill>
              </a:rPr>
              <a:t>iterates through the images of towers w.r.t. their similarity to the given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2A0359B-3433-84FB-1F9B-2F5033E2CD03}"/>
                  </a:ext>
                </a:extLst>
              </p:cNvPr>
              <p:cNvSpPr/>
              <p:nvPr/>
            </p:nvSpPr>
            <p:spPr>
              <a:xfrm>
                <a:off x="8779515" y="6031458"/>
                <a:ext cx="3276309" cy="583793"/>
              </a:xfrm>
              <a:prstGeom prst="rect">
                <a:avLst/>
              </a:prstGeom>
              <a:solidFill>
                <a:schemeClr val="accent5">
                  <a:alpha val="29804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>
                    <a:solidFill>
                      <a:schemeClr val="tx1"/>
                    </a:solidFill>
                  </a:rPr>
                  <a:t>obtains the best </a:t>
                </a:r>
                <a14:m>
                  <m:oMath xmlns:m="http://schemas.openxmlformats.org/officeDocument/2006/math">
                    <m:r>
                      <a:rPr lang="en-C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CL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2A0359B-3433-84FB-1F9B-2F5033E2CD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9515" y="6031458"/>
                <a:ext cx="3276309" cy="583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5152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0C984-DCDE-0049-195A-855F81A8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Cost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5E1371-E0B2-2C60-A2C7-63B30A1F9C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7710" y="2160016"/>
                <a:ext cx="9486690" cy="155041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CL" dirty="0"/>
                  <a:t>We measure the efficiency of an algorithm that solves the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-GSS problem as a pair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C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419" sz="2400" i="1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es-419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419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CL" dirty="0"/>
                  <a:t>, such that: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5E1371-E0B2-2C60-A2C7-63B30A1F9C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7710" y="2160016"/>
                <a:ext cx="9486690" cy="1550419"/>
              </a:xfrm>
              <a:blipFill>
                <a:blip r:embed="rId2"/>
                <a:stretch>
                  <a:fillRect l="-668" t="-806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1258925-1B26-2B36-A054-07A0E765F697}"/>
              </a:ext>
            </a:extLst>
          </p:cNvPr>
          <p:cNvSpPr/>
          <p:nvPr/>
        </p:nvSpPr>
        <p:spPr>
          <a:xfrm>
            <a:off x="6331055" y="3462867"/>
            <a:ext cx="3543610" cy="2426110"/>
          </a:xfrm>
          <a:prstGeom prst="rect">
            <a:avLst/>
          </a:prstGeom>
          <a:solidFill>
            <a:schemeClr val="accent5">
              <a:alpha val="2980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r"/>
            <a:r>
              <a:rPr lang="en-CL" dirty="0">
                <a:solidFill>
                  <a:schemeClr val="tx1"/>
                </a:solidFill>
              </a:rPr>
              <a:t>Is the number of distances/similarities computed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84DCBE-DCD8-46A3-3871-3D9B814EFC2F}"/>
              </a:ext>
            </a:extLst>
          </p:cNvPr>
          <p:cNvSpPr/>
          <p:nvPr/>
        </p:nvSpPr>
        <p:spPr>
          <a:xfrm>
            <a:off x="2787446" y="3462867"/>
            <a:ext cx="3543610" cy="2426110"/>
          </a:xfrm>
          <a:prstGeom prst="rect">
            <a:avLst/>
          </a:prstGeom>
          <a:solidFill>
            <a:srgbClr val="FFFF00">
              <a:alpha val="2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r>
              <a:rPr lang="en-CL" dirty="0">
                <a:solidFill>
                  <a:schemeClr val="tx1"/>
                </a:solidFill>
              </a:rPr>
              <a:t>Is the cost of retrieving the answers to the graph pattern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8B66D3-2B31-0976-CC3F-C10E7FF5C77C}"/>
                  </a:ext>
                </a:extLst>
              </p:cNvPr>
              <p:cNvSpPr txBox="1"/>
              <p:nvPr/>
            </p:nvSpPr>
            <p:spPr>
              <a:xfrm>
                <a:off x="5443987" y="3618089"/>
                <a:ext cx="1774139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CL" sz="6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sz="6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s-419" sz="6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419" sz="6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en-CL" sz="6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8B66D3-2B31-0976-CC3F-C10E7FF5C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987" y="3618089"/>
                <a:ext cx="1774139" cy="923330"/>
              </a:xfrm>
              <a:prstGeom prst="rect">
                <a:avLst/>
              </a:prstGeom>
              <a:blipFill>
                <a:blip r:embed="rId3"/>
                <a:stretch>
                  <a:fillRect b="-3013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008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1C7E4-325A-3AD6-559F-ED8DA259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5C10-8640-4136-4BDE-8F4B9E91B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Query-and-Select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13313-F861-B706-D268-841F9C965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L" dirty="0"/>
              <a:t>Query-and-select:</a:t>
            </a:r>
          </a:p>
          <a:p>
            <a:pPr marL="0" indent="0">
              <a:buNone/>
            </a:pPr>
            <a:r>
              <a:rPr lang="en-CL" dirty="0"/>
              <a:t>	1.- Retrieves all answers to the graph query</a:t>
            </a:r>
          </a:p>
          <a:p>
            <a:pPr marL="0" indent="0">
              <a:buNone/>
            </a:pPr>
            <a:r>
              <a:rPr lang="en-CL" dirty="0"/>
              <a:t>	2.- Retrieves vectors associated to each answer</a:t>
            </a:r>
          </a:p>
          <a:p>
            <a:pPr marL="0" indent="0">
              <a:buNone/>
            </a:pPr>
            <a:r>
              <a:rPr lang="en-CL" dirty="0"/>
              <a:t>	3.- Computes similarity from query vector to each other vector</a:t>
            </a:r>
          </a:p>
          <a:p>
            <a:pPr marL="0" indent="0">
              <a:buNone/>
            </a:pPr>
            <a:r>
              <a:rPr lang="en-CL" dirty="0"/>
              <a:t>	4.- Returns the most similar</a:t>
            </a:r>
          </a:p>
        </p:txBody>
      </p:sp>
    </p:spTree>
    <p:extLst>
      <p:ext uri="{BB962C8B-B14F-4D97-AF65-F5344CB8AC3E}">
        <p14:creationId xmlns:p14="http://schemas.microsoft.com/office/powerpoint/2010/main" val="2231331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3F42F6-1344-91DB-90E6-14EEBA95D409}"/>
              </a:ext>
            </a:extLst>
          </p:cNvPr>
          <p:cNvSpPr/>
          <p:nvPr/>
        </p:nvSpPr>
        <p:spPr>
          <a:xfrm>
            <a:off x="6331055" y="2300100"/>
            <a:ext cx="3543610" cy="2426110"/>
          </a:xfrm>
          <a:prstGeom prst="rect">
            <a:avLst/>
          </a:prstGeom>
          <a:solidFill>
            <a:schemeClr val="accent5">
              <a:alpha val="2980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r"/>
            <a:r>
              <a:rPr lang="en-CL" dirty="0">
                <a:solidFill>
                  <a:schemeClr val="tx1"/>
                </a:solidFill>
              </a:rPr>
              <a:t>computes similarities to all answers to the graph pattern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869C7E-103A-3806-DF9F-21C4FCDA40C8}"/>
              </a:ext>
            </a:extLst>
          </p:cNvPr>
          <p:cNvSpPr/>
          <p:nvPr/>
        </p:nvSpPr>
        <p:spPr>
          <a:xfrm>
            <a:off x="2787446" y="2300100"/>
            <a:ext cx="3543610" cy="2426110"/>
          </a:xfrm>
          <a:prstGeom prst="rect">
            <a:avLst/>
          </a:prstGeom>
          <a:solidFill>
            <a:srgbClr val="FFFF00">
              <a:alpha val="2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r>
              <a:rPr lang="en-CL" dirty="0">
                <a:solidFill>
                  <a:schemeClr val="tx1"/>
                </a:solidFill>
              </a:rPr>
              <a:t>wco cost to get the answers to the graph pattern.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40C0BE-6A84-A6AC-FACF-259BE5AC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Query-and-Select Costs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11C3BA-9BEA-576B-F4C6-C1B2B676FD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7710" y="1685878"/>
                <a:ext cx="9486690" cy="3926152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s-419" sz="32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  <m:d>
                            <m:d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s-419" sz="3200" i="1" dirty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11C3BA-9BEA-576B-F4C6-C1B2B676FD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7710" y="1685878"/>
                <a:ext cx="9486690" cy="392615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4236B6C7-3BDF-4101-41F8-1C4D98903702}"/>
              </a:ext>
            </a:extLst>
          </p:cNvPr>
          <p:cNvSpPr/>
          <p:nvPr/>
        </p:nvSpPr>
        <p:spPr>
          <a:xfrm>
            <a:off x="1711891" y="5038130"/>
            <a:ext cx="3996267" cy="11401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Computes as many similarities as answers to the graph query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8ABBF3-E629-C98C-D47B-46F037D31418}"/>
              </a:ext>
            </a:extLst>
          </p:cNvPr>
          <p:cNvSpPr/>
          <p:nvPr/>
        </p:nvSpPr>
        <p:spPr>
          <a:xfrm>
            <a:off x="8952093" y="5037616"/>
            <a:ext cx="2487579" cy="114017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can we do better?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5F4F6D-ECD3-A573-BF74-CF1C8842182F}"/>
              </a:ext>
            </a:extLst>
          </p:cNvPr>
          <p:cNvSpPr/>
          <p:nvPr/>
        </p:nvSpPr>
        <p:spPr>
          <a:xfrm>
            <a:off x="5708159" y="5038130"/>
            <a:ext cx="3243934" cy="11401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Impossible to pre-index relevant vectors</a:t>
            </a:r>
          </a:p>
        </p:txBody>
      </p:sp>
    </p:spTree>
    <p:extLst>
      <p:ext uri="{BB962C8B-B14F-4D97-AF65-F5344CB8AC3E}">
        <p14:creationId xmlns:p14="http://schemas.microsoft.com/office/powerpoint/2010/main" val="363102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D2F81-8542-7817-C9CC-04D036F8C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Our Algorithms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44BEF-BA56-B5D6-CD2B-FD37EA6F5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3732346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BA212-0738-43FB-1DC4-965062FC3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Query-and-iterate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95FC07-6C71-7A31-7F54-0F4B2F0E5155}"/>
                  </a:ext>
                </a:extLst>
              </p:cNvPr>
              <p:cNvSpPr txBox="1"/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CL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CL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419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95FC07-6C71-7A31-7F54-0F4B2F0E5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blipFill>
                <a:blip r:embed="rId2"/>
                <a:stretch>
                  <a:fillRect r="-9524" b="-13462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C60CF587-247B-0450-F77B-82806C1669EF}"/>
              </a:ext>
            </a:extLst>
          </p:cNvPr>
          <p:cNvGrpSpPr/>
          <p:nvPr/>
        </p:nvGrpSpPr>
        <p:grpSpPr>
          <a:xfrm>
            <a:off x="2170893" y="2264302"/>
            <a:ext cx="738084" cy="4318336"/>
            <a:chOff x="2170893" y="2264302"/>
            <a:chExt cx="738084" cy="43183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C85DC3-7193-8545-13BB-18B8682EAF07}"/>
                </a:ext>
              </a:extLst>
            </p:cNvPr>
            <p:cNvSpPr/>
            <p:nvPr/>
          </p:nvSpPr>
          <p:spPr>
            <a:xfrm>
              <a:off x="2170893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4A4C14D-CF7A-1960-2EEE-4A7186175FB9}"/>
                </a:ext>
              </a:extLst>
            </p:cNvPr>
            <p:cNvSpPr/>
            <p:nvPr/>
          </p:nvSpPr>
          <p:spPr>
            <a:xfrm>
              <a:off x="2170893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6F665B-365C-4089-0DAB-E30E401E2D50}"/>
                </a:ext>
              </a:extLst>
            </p:cNvPr>
            <p:cNvSpPr/>
            <p:nvPr/>
          </p:nvSpPr>
          <p:spPr>
            <a:xfrm>
              <a:off x="2170893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C0A806-DC70-4D49-2025-33CD7FC6DE18}"/>
                </a:ext>
              </a:extLst>
            </p:cNvPr>
            <p:cNvSpPr/>
            <p:nvPr/>
          </p:nvSpPr>
          <p:spPr>
            <a:xfrm>
              <a:off x="2170893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036867-E29D-F1E5-F056-921215429545}"/>
                </a:ext>
              </a:extLst>
            </p:cNvPr>
            <p:cNvSpPr/>
            <p:nvPr/>
          </p:nvSpPr>
          <p:spPr>
            <a:xfrm>
              <a:off x="2170893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A700839-A240-3760-33B8-29F03BC109EE}"/>
                </a:ext>
              </a:extLst>
            </p:cNvPr>
            <p:cNvSpPr/>
            <p:nvPr/>
          </p:nvSpPr>
          <p:spPr>
            <a:xfrm>
              <a:off x="2170893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5D5EE0C-00B2-EEA0-4422-00FE6CDF0285}"/>
                </a:ext>
              </a:extLst>
            </p:cNvPr>
            <p:cNvSpPr/>
            <p:nvPr/>
          </p:nvSpPr>
          <p:spPr>
            <a:xfrm>
              <a:off x="2170893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E40D40-C038-A802-3C7A-980D2BAFAF89}"/>
                </a:ext>
              </a:extLst>
            </p:cNvPr>
            <p:cNvSpPr/>
            <p:nvPr/>
          </p:nvSpPr>
          <p:spPr>
            <a:xfrm>
              <a:off x="2170893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7C4F03-FAD9-828C-C2AA-A71CA399D712}"/>
                </a:ext>
              </a:extLst>
            </p:cNvPr>
            <p:cNvSpPr/>
            <p:nvPr/>
          </p:nvSpPr>
          <p:spPr>
            <a:xfrm>
              <a:off x="2170893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22A32D-D7D5-A157-4707-9F3EFF28FB31}"/>
                </a:ext>
              </a:extLst>
            </p:cNvPr>
            <p:cNvSpPr/>
            <p:nvPr/>
          </p:nvSpPr>
          <p:spPr>
            <a:xfrm>
              <a:off x="2170893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A7F9189-1B90-78FF-3D27-D1CD2040E7A9}"/>
                </a:ext>
              </a:extLst>
            </p:cNvPr>
            <p:cNvSpPr/>
            <p:nvPr/>
          </p:nvSpPr>
          <p:spPr>
            <a:xfrm>
              <a:off x="2170893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A51F30-A37D-776C-C71D-774C1E2F675E}"/>
                </a:ext>
              </a:extLst>
            </p:cNvPr>
            <p:cNvSpPr/>
            <p:nvPr/>
          </p:nvSpPr>
          <p:spPr>
            <a:xfrm>
              <a:off x="2170893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DE4ECE-7295-FC71-FB78-FBD35BB02F46}"/>
                </a:ext>
              </a:extLst>
            </p:cNvPr>
            <p:cNvSpPr/>
            <p:nvPr/>
          </p:nvSpPr>
          <p:spPr>
            <a:xfrm>
              <a:off x="2548977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DC66A4-F020-2974-FAE0-6E7DA3B33670}"/>
                </a:ext>
              </a:extLst>
            </p:cNvPr>
            <p:cNvSpPr/>
            <p:nvPr/>
          </p:nvSpPr>
          <p:spPr>
            <a:xfrm>
              <a:off x="2548977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9779D27-693E-4F54-A117-69118195D01E}"/>
                </a:ext>
              </a:extLst>
            </p:cNvPr>
            <p:cNvSpPr/>
            <p:nvPr/>
          </p:nvSpPr>
          <p:spPr>
            <a:xfrm>
              <a:off x="2548977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232C82-4961-A055-A9B9-7252C6727735}"/>
                </a:ext>
              </a:extLst>
            </p:cNvPr>
            <p:cNvSpPr/>
            <p:nvPr/>
          </p:nvSpPr>
          <p:spPr>
            <a:xfrm>
              <a:off x="2548977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9A51B7E-B4E5-230A-55B6-6776186DAC41}"/>
                </a:ext>
              </a:extLst>
            </p:cNvPr>
            <p:cNvSpPr/>
            <p:nvPr/>
          </p:nvSpPr>
          <p:spPr>
            <a:xfrm>
              <a:off x="2548977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BA0B366-9815-F007-3224-F4BA81259ED9}"/>
                </a:ext>
              </a:extLst>
            </p:cNvPr>
            <p:cNvSpPr/>
            <p:nvPr/>
          </p:nvSpPr>
          <p:spPr>
            <a:xfrm>
              <a:off x="2548977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63AE48-0F16-A2B9-D99A-B180D6EB00C8}"/>
                </a:ext>
              </a:extLst>
            </p:cNvPr>
            <p:cNvSpPr/>
            <p:nvPr/>
          </p:nvSpPr>
          <p:spPr>
            <a:xfrm>
              <a:off x="2548977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1FAC2D-08B9-864B-1BD3-297837ECF5E2}"/>
                </a:ext>
              </a:extLst>
            </p:cNvPr>
            <p:cNvSpPr/>
            <p:nvPr/>
          </p:nvSpPr>
          <p:spPr>
            <a:xfrm>
              <a:off x="2548977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44E068-C84C-E70A-C4E5-F9A74EFFDFAD}"/>
                </a:ext>
              </a:extLst>
            </p:cNvPr>
            <p:cNvSpPr/>
            <p:nvPr/>
          </p:nvSpPr>
          <p:spPr>
            <a:xfrm>
              <a:off x="2548977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9E5CD9-4043-039B-0F76-C1CB7667B935}"/>
                </a:ext>
              </a:extLst>
            </p:cNvPr>
            <p:cNvSpPr/>
            <p:nvPr/>
          </p:nvSpPr>
          <p:spPr>
            <a:xfrm>
              <a:off x="2548977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87A36F-51A0-594E-7CF5-0CD07FCFC076}"/>
                </a:ext>
              </a:extLst>
            </p:cNvPr>
            <p:cNvSpPr/>
            <p:nvPr/>
          </p:nvSpPr>
          <p:spPr>
            <a:xfrm>
              <a:off x="2548977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093F84F-6BFA-C61B-1DDE-799D0E1FD6AC}"/>
                </a:ext>
              </a:extLst>
            </p:cNvPr>
            <p:cNvSpPr/>
            <p:nvPr/>
          </p:nvSpPr>
          <p:spPr>
            <a:xfrm>
              <a:off x="2548977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D266EB-6DAF-9872-75A1-30669F1713C9}"/>
              </a:ext>
            </a:extLst>
          </p:cNvPr>
          <p:cNvGrpSpPr/>
          <p:nvPr/>
        </p:nvGrpSpPr>
        <p:grpSpPr>
          <a:xfrm>
            <a:off x="4155474" y="2416410"/>
            <a:ext cx="1940526" cy="369332"/>
            <a:chOff x="4155474" y="2416410"/>
            <a:chExt cx="1940526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A95DC1F-7269-E9C2-FAB2-9193F5222180}"/>
                    </a:ext>
                  </a:extLst>
                </p:cNvPr>
                <p:cNvSpPr/>
                <p:nvPr/>
              </p:nvSpPr>
              <p:spPr>
                <a:xfrm>
                  <a:off x="4653302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A95DC1F-7269-E9C2-FAB2-9193F52221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3302" y="2416410"/>
                  <a:ext cx="360000" cy="360000"/>
                </a:xfrm>
                <a:prstGeom prst="rect">
                  <a:avLst/>
                </a:prstGeom>
                <a:blipFill>
                  <a:blip r:embed="rId3"/>
                  <a:stretch>
                    <a:fillRect l="-3333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1D7F2AB-6C04-769A-DAA7-6A51114F2CF4}"/>
                    </a:ext>
                  </a:extLst>
                </p:cNvPr>
                <p:cNvSpPr/>
                <p:nvPr/>
              </p:nvSpPr>
              <p:spPr>
                <a:xfrm>
                  <a:off x="5014201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1D7F2AB-6C04-769A-DAA7-6A51114F2C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4201" y="2416410"/>
                  <a:ext cx="360000" cy="360000"/>
                </a:xfrm>
                <a:prstGeom prst="rect">
                  <a:avLst/>
                </a:prstGeom>
                <a:blipFill>
                  <a:blip r:embed="rId4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CD15DAA-1E0D-9B41-17A1-06801022C107}"/>
                    </a:ext>
                  </a:extLst>
                </p:cNvPr>
                <p:cNvSpPr/>
                <p:nvPr/>
              </p:nvSpPr>
              <p:spPr>
                <a:xfrm>
                  <a:off x="5375100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CD15DAA-1E0D-9B41-17A1-06801022C1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100" y="2416410"/>
                  <a:ext cx="360000" cy="3600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2496436-ADE0-7526-7175-DFBEC97C4CC6}"/>
                    </a:ext>
                  </a:extLst>
                </p:cNvPr>
                <p:cNvSpPr/>
                <p:nvPr/>
              </p:nvSpPr>
              <p:spPr>
                <a:xfrm>
                  <a:off x="5736000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2496436-ADE0-7526-7175-DFBEC97C4C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6000" y="2416410"/>
                  <a:ext cx="360000" cy="360000"/>
                </a:xfrm>
                <a:prstGeom prst="rect">
                  <a:avLst/>
                </a:prstGeom>
                <a:blipFill>
                  <a:blip r:embed="rId6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74D53CA0-482E-022A-1EF8-53336A7365B6}"/>
                    </a:ext>
                  </a:extLst>
                </p:cNvPr>
                <p:cNvSpPr txBox="1"/>
                <p:nvPr/>
              </p:nvSpPr>
              <p:spPr>
                <a:xfrm>
                  <a:off x="4155474" y="2416410"/>
                  <a:ext cx="67219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CL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74D53CA0-482E-022A-1EF8-53336A7365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5474" y="2416410"/>
                  <a:ext cx="67219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Triangle 35">
            <a:extLst>
              <a:ext uri="{FF2B5EF4-FFF2-40B4-BE49-F238E27FC236}">
                <a16:creationId xmlns:a16="http://schemas.microsoft.com/office/drawing/2014/main" id="{761A3AFE-9061-1498-821F-B378D6FB92A7}"/>
              </a:ext>
            </a:extLst>
          </p:cNvPr>
          <p:cNvSpPr/>
          <p:nvPr/>
        </p:nvSpPr>
        <p:spPr>
          <a:xfrm>
            <a:off x="7789113" y="2687808"/>
            <a:ext cx="2413000" cy="20313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INN</a:t>
            </a: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75D554EF-2608-A335-E140-63BDDFC642ED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6096000" y="2596410"/>
            <a:ext cx="2296363" cy="1107060"/>
          </a:xfrm>
          <a:prstGeom prst="bentConnector3">
            <a:avLst>
              <a:gd name="adj1" fmla="val 99774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5214D90C-A3DD-6913-83A0-44CA22B07F2A}"/>
              </a:ext>
            </a:extLst>
          </p:cNvPr>
          <p:cNvSpPr/>
          <p:nvPr/>
        </p:nvSpPr>
        <p:spPr>
          <a:xfrm>
            <a:off x="5736000" y="5682638"/>
            <a:ext cx="360000" cy="36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B9A9FF82-C221-D50C-721D-D0164FB1043F}"/>
              </a:ext>
            </a:extLst>
          </p:cNvPr>
          <p:cNvCxnSpPr>
            <a:cxnSpLocks/>
            <a:stCxn id="36" idx="3"/>
            <a:endCxn id="41" idx="3"/>
          </p:cNvCxnSpPr>
          <p:nvPr/>
        </p:nvCxnSpPr>
        <p:spPr>
          <a:xfrm rot="5400000">
            <a:off x="6974054" y="3841079"/>
            <a:ext cx="1143506" cy="289961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ight Arrow 44">
            <a:extLst>
              <a:ext uri="{FF2B5EF4-FFF2-40B4-BE49-F238E27FC236}">
                <a16:creationId xmlns:a16="http://schemas.microsoft.com/office/drawing/2014/main" id="{0C1C66E6-9689-6909-6975-01452489EF0C}"/>
              </a:ext>
            </a:extLst>
          </p:cNvPr>
          <p:cNvSpPr/>
          <p:nvPr/>
        </p:nvSpPr>
        <p:spPr>
          <a:xfrm rot="10800000">
            <a:off x="2967976" y="2236410"/>
            <a:ext cx="602002" cy="54000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E28C54B-1CF1-38EC-C630-80F015079C85}"/>
                  </a:ext>
                </a:extLst>
              </p:cNvPr>
              <p:cNvSpPr txBox="1"/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𝑛𝑒𝑥</m:t>
                      </m:r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𝐼𝑁𝑁</m:t>
                          </m:r>
                        </m:sub>
                      </m:sSub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E28C54B-1CF1-38EC-C630-80F015079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04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1.04167E-6 0.5680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6" grpId="0" animBg="1"/>
      <p:bldP spid="41" grpId="0" animBg="1"/>
      <p:bldP spid="45" grpId="0" animBg="1"/>
      <p:bldP spid="45" grpId="1" animBg="1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B30E6-1169-9F0D-60FF-6EDDFDA6B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1ED0-CDD2-A458-01D2-4A39783D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Query-and-iterate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75FB294-ACEB-4C40-E482-2F4ABF6BE9B8}"/>
                  </a:ext>
                </a:extLst>
              </p:cNvPr>
              <p:cNvSpPr txBox="1"/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CL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CL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419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75FB294-ACEB-4C40-E482-2F4ABF6BE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blipFill>
                <a:blip r:embed="rId2"/>
                <a:stretch>
                  <a:fillRect r="-9524" b="-13462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59151DEC-5721-3920-BE19-2DE65823F728}"/>
              </a:ext>
            </a:extLst>
          </p:cNvPr>
          <p:cNvGrpSpPr/>
          <p:nvPr/>
        </p:nvGrpSpPr>
        <p:grpSpPr>
          <a:xfrm>
            <a:off x="2170893" y="2264302"/>
            <a:ext cx="738084" cy="4318336"/>
            <a:chOff x="2170893" y="2264302"/>
            <a:chExt cx="738084" cy="43183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344CDD5-1FAC-5487-878D-53A93B29BA64}"/>
                </a:ext>
              </a:extLst>
            </p:cNvPr>
            <p:cNvSpPr/>
            <p:nvPr/>
          </p:nvSpPr>
          <p:spPr>
            <a:xfrm>
              <a:off x="2170893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945F626-1D8C-5536-7F75-1711C5075AF2}"/>
                </a:ext>
              </a:extLst>
            </p:cNvPr>
            <p:cNvSpPr/>
            <p:nvPr/>
          </p:nvSpPr>
          <p:spPr>
            <a:xfrm>
              <a:off x="2170893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AB1882B-830B-19D1-F2CD-C54D4A288B02}"/>
                </a:ext>
              </a:extLst>
            </p:cNvPr>
            <p:cNvSpPr/>
            <p:nvPr/>
          </p:nvSpPr>
          <p:spPr>
            <a:xfrm>
              <a:off x="2170893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C5DDB79-210E-F828-8806-FFEB694E88EC}"/>
                </a:ext>
              </a:extLst>
            </p:cNvPr>
            <p:cNvSpPr/>
            <p:nvPr/>
          </p:nvSpPr>
          <p:spPr>
            <a:xfrm>
              <a:off x="2170893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E9D07B2-D54A-3ECA-45D8-C88858E44597}"/>
                </a:ext>
              </a:extLst>
            </p:cNvPr>
            <p:cNvSpPr/>
            <p:nvPr/>
          </p:nvSpPr>
          <p:spPr>
            <a:xfrm>
              <a:off x="2170893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C30272-4C53-B91E-30D1-B8604D069E38}"/>
                </a:ext>
              </a:extLst>
            </p:cNvPr>
            <p:cNvSpPr/>
            <p:nvPr/>
          </p:nvSpPr>
          <p:spPr>
            <a:xfrm>
              <a:off x="2170893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D2AC5B-D6A0-5EF5-9AA3-617907D7D888}"/>
                </a:ext>
              </a:extLst>
            </p:cNvPr>
            <p:cNvSpPr/>
            <p:nvPr/>
          </p:nvSpPr>
          <p:spPr>
            <a:xfrm>
              <a:off x="2170893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0BA35C-0F56-5869-4EAC-105DBBFCFFAB}"/>
                </a:ext>
              </a:extLst>
            </p:cNvPr>
            <p:cNvSpPr/>
            <p:nvPr/>
          </p:nvSpPr>
          <p:spPr>
            <a:xfrm>
              <a:off x="2170893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FC090C2-27E4-E713-4E9C-20D7AC035D4E}"/>
                </a:ext>
              </a:extLst>
            </p:cNvPr>
            <p:cNvSpPr/>
            <p:nvPr/>
          </p:nvSpPr>
          <p:spPr>
            <a:xfrm>
              <a:off x="2170893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22A83A-447F-4D3E-53DF-1B5DFB695789}"/>
                </a:ext>
              </a:extLst>
            </p:cNvPr>
            <p:cNvSpPr/>
            <p:nvPr/>
          </p:nvSpPr>
          <p:spPr>
            <a:xfrm>
              <a:off x="2170893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D57A405-1FA0-B418-AA6E-1DBDE237C31A}"/>
                </a:ext>
              </a:extLst>
            </p:cNvPr>
            <p:cNvSpPr/>
            <p:nvPr/>
          </p:nvSpPr>
          <p:spPr>
            <a:xfrm>
              <a:off x="2170893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B5B419-099F-5A8C-B3C4-E70E4EE6E6B2}"/>
                </a:ext>
              </a:extLst>
            </p:cNvPr>
            <p:cNvSpPr/>
            <p:nvPr/>
          </p:nvSpPr>
          <p:spPr>
            <a:xfrm>
              <a:off x="2170893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9656272-4150-B279-6B07-15DE9D3B59B4}"/>
                </a:ext>
              </a:extLst>
            </p:cNvPr>
            <p:cNvSpPr/>
            <p:nvPr/>
          </p:nvSpPr>
          <p:spPr>
            <a:xfrm>
              <a:off x="2548977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E1621A-501F-415A-3AD3-867F2FDE4B83}"/>
                </a:ext>
              </a:extLst>
            </p:cNvPr>
            <p:cNvSpPr/>
            <p:nvPr/>
          </p:nvSpPr>
          <p:spPr>
            <a:xfrm>
              <a:off x="2548977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F46850-30AF-8DB7-4AF8-286970318B9A}"/>
                </a:ext>
              </a:extLst>
            </p:cNvPr>
            <p:cNvSpPr/>
            <p:nvPr/>
          </p:nvSpPr>
          <p:spPr>
            <a:xfrm>
              <a:off x="2548977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5CBB42C-B39C-5F42-9A65-3983D36553E3}"/>
                </a:ext>
              </a:extLst>
            </p:cNvPr>
            <p:cNvSpPr/>
            <p:nvPr/>
          </p:nvSpPr>
          <p:spPr>
            <a:xfrm>
              <a:off x="2548977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2F94DA-084C-0846-B0D0-27725E6ECA4A}"/>
                </a:ext>
              </a:extLst>
            </p:cNvPr>
            <p:cNvSpPr/>
            <p:nvPr/>
          </p:nvSpPr>
          <p:spPr>
            <a:xfrm>
              <a:off x="2548977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3C661F0-0F9A-6FC2-45CB-8ADC0F3E15C0}"/>
                </a:ext>
              </a:extLst>
            </p:cNvPr>
            <p:cNvSpPr/>
            <p:nvPr/>
          </p:nvSpPr>
          <p:spPr>
            <a:xfrm>
              <a:off x="2548977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F84D9A1-69BB-D0AA-C2F0-4088951F481A}"/>
                </a:ext>
              </a:extLst>
            </p:cNvPr>
            <p:cNvSpPr/>
            <p:nvPr/>
          </p:nvSpPr>
          <p:spPr>
            <a:xfrm>
              <a:off x="2548977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0D79A38-CA29-789C-21F7-FE4668947D87}"/>
                </a:ext>
              </a:extLst>
            </p:cNvPr>
            <p:cNvSpPr/>
            <p:nvPr/>
          </p:nvSpPr>
          <p:spPr>
            <a:xfrm>
              <a:off x="2548977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A5A6243-EFC1-C3C1-BF49-68749EBA1E2D}"/>
                </a:ext>
              </a:extLst>
            </p:cNvPr>
            <p:cNvSpPr/>
            <p:nvPr/>
          </p:nvSpPr>
          <p:spPr>
            <a:xfrm>
              <a:off x="2548977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9B0B8A9-B7B0-9D4F-F836-3C513BBBBA95}"/>
                </a:ext>
              </a:extLst>
            </p:cNvPr>
            <p:cNvSpPr/>
            <p:nvPr/>
          </p:nvSpPr>
          <p:spPr>
            <a:xfrm>
              <a:off x="2548977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4692ACE-7C9E-95D9-8036-ED7F6641D7CC}"/>
                </a:ext>
              </a:extLst>
            </p:cNvPr>
            <p:cNvSpPr/>
            <p:nvPr/>
          </p:nvSpPr>
          <p:spPr>
            <a:xfrm>
              <a:off x="2548977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3A82B18-1731-5001-78EA-C57F2AC55C97}"/>
                </a:ext>
              </a:extLst>
            </p:cNvPr>
            <p:cNvSpPr/>
            <p:nvPr/>
          </p:nvSpPr>
          <p:spPr>
            <a:xfrm>
              <a:off x="2548977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D1F9A47-2ABD-DCF4-16C2-779777E00525}"/>
                  </a:ext>
                </a:extLst>
              </p:cNvPr>
              <p:cNvSpPr/>
              <p:nvPr/>
            </p:nvSpPr>
            <p:spPr>
              <a:xfrm>
                <a:off x="4653302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D1F9A47-2ABD-DCF4-16C2-779777E005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302" y="2416410"/>
                <a:ext cx="360000" cy="360000"/>
              </a:xfrm>
              <a:prstGeom prst="rect">
                <a:avLst/>
              </a:prstGeom>
              <a:blipFill>
                <a:blip r:embed="rId3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9906E06-98BE-B2A5-2BAB-B1EBFD00867B}"/>
                  </a:ext>
                </a:extLst>
              </p:cNvPr>
              <p:cNvSpPr/>
              <p:nvPr/>
            </p:nvSpPr>
            <p:spPr>
              <a:xfrm>
                <a:off x="5014201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9906E06-98BE-B2A5-2BAB-B1EBFD0086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201" y="2416410"/>
                <a:ext cx="360000" cy="360000"/>
              </a:xfrm>
              <a:prstGeom prst="rect">
                <a:avLst/>
              </a:prstGeom>
              <a:blipFill>
                <a:blip r:embed="rId4"/>
                <a:stretch>
                  <a:fillRect l="-689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42678C0-B262-C7C9-A8DD-7F49B2952C60}"/>
                  </a:ext>
                </a:extLst>
              </p:cNvPr>
              <p:cNvSpPr/>
              <p:nvPr/>
            </p:nvSpPr>
            <p:spPr>
              <a:xfrm>
                <a:off x="5375100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42678C0-B262-C7C9-A8DD-7F49B2952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100" y="2416410"/>
                <a:ext cx="360000" cy="36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806BC12-517C-119B-A905-6A2581EBB09F}"/>
                  </a:ext>
                </a:extLst>
              </p:cNvPr>
              <p:cNvSpPr/>
              <p:nvPr/>
            </p:nvSpPr>
            <p:spPr>
              <a:xfrm>
                <a:off x="5736000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806BC12-517C-119B-A905-6A2581EBB0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000" y="2416410"/>
                <a:ext cx="360000" cy="360000"/>
              </a:xfrm>
              <a:prstGeom prst="rect">
                <a:avLst/>
              </a:prstGeom>
              <a:blipFill>
                <a:blip r:embed="rId6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545B21F-1B40-5C54-5A1F-8D4524B3F601}"/>
                  </a:ext>
                </a:extLst>
              </p:cNvPr>
              <p:cNvSpPr txBox="1"/>
              <p:nvPr/>
            </p:nvSpPr>
            <p:spPr>
              <a:xfrm>
                <a:off x="4155474" y="2416410"/>
                <a:ext cx="6721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545B21F-1B40-5C54-5A1F-8D4524B3F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474" y="2416410"/>
                <a:ext cx="67219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riangle 35">
            <a:extLst>
              <a:ext uri="{FF2B5EF4-FFF2-40B4-BE49-F238E27FC236}">
                <a16:creationId xmlns:a16="http://schemas.microsoft.com/office/drawing/2014/main" id="{F0B5DA4F-95B6-36CE-8458-1B99F6F27303}"/>
              </a:ext>
            </a:extLst>
          </p:cNvPr>
          <p:cNvSpPr/>
          <p:nvPr/>
        </p:nvSpPr>
        <p:spPr>
          <a:xfrm>
            <a:off x="7789113" y="2687808"/>
            <a:ext cx="2413000" cy="20313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INN</a:t>
            </a: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BF66DB0C-61C1-C343-4F23-281A034BAA54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6096000" y="2596410"/>
            <a:ext cx="2296363" cy="1107060"/>
          </a:xfrm>
          <a:prstGeom prst="bentConnector3">
            <a:avLst>
              <a:gd name="adj1" fmla="val 99774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7719848-54EC-8F4D-64FD-CC769CC19B90}"/>
              </a:ext>
            </a:extLst>
          </p:cNvPr>
          <p:cNvSpPr/>
          <p:nvPr/>
        </p:nvSpPr>
        <p:spPr>
          <a:xfrm>
            <a:off x="5736000" y="5682638"/>
            <a:ext cx="360000" cy="36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BFFB27A-2111-00C5-EAFB-3B83B5B267DE}"/>
              </a:ext>
            </a:extLst>
          </p:cNvPr>
          <p:cNvCxnSpPr>
            <a:cxnSpLocks/>
            <a:stCxn id="36" idx="3"/>
            <a:endCxn id="41" idx="3"/>
          </p:cNvCxnSpPr>
          <p:nvPr/>
        </p:nvCxnSpPr>
        <p:spPr>
          <a:xfrm rot="5400000">
            <a:off x="6974054" y="3841079"/>
            <a:ext cx="1143506" cy="289961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ight Arrow 44">
            <a:extLst>
              <a:ext uri="{FF2B5EF4-FFF2-40B4-BE49-F238E27FC236}">
                <a16:creationId xmlns:a16="http://schemas.microsoft.com/office/drawing/2014/main" id="{410C7BC2-D047-7BA8-1C38-F892FBEB94F5}"/>
              </a:ext>
            </a:extLst>
          </p:cNvPr>
          <p:cNvSpPr/>
          <p:nvPr/>
        </p:nvSpPr>
        <p:spPr>
          <a:xfrm rot="10800000">
            <a:off x="2949761" y="6446842"/>
            <a:ext cx="602002" cy="54000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CD5CDF8-82D8-A9FF-29B7-1CEF4A1BED51}"/>
                  </a:ext>
                </a:extLst>
              </p:cNvPr>
              <p:cNvSpPr txBox="1"/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𝑛𝑒𝑥</m:t>
                      </m:r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𝐼𝑁𝑁</m:t>
                          </m:r>
                        </m:sub>
                      </m:sSub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CD5CDF8-82D8-A9FF-29B7-1CEF4A1BE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52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10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C20A-BD0A-8362-B996-845FEFA2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37CE6-402D-65D0-572A-645B38AC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Query-and-iterate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829574-121E-2F52-D805-99F5E11DED72}"/>
                  </a:ext>
                </a:extLst>
              </p:cNvPr>
              <p:cNvSpPr txBox="1"/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CL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CL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419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829574-121E-2F52-D805-99F5E11DE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blipFill>
                <a:blip r:embed="rId2"/>
                <a:stretch>
                  <a:fillRect r="-9524" b="-13462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F61922F5-306D-EBA6-496C-1F53ED8CACF6}"/>
              </a:ext>
            </a:extLst>
          </p:cNvPr>
          <p:cNvGrpSpPr/>
          <p:nvPr/>
        </p:nvGrpSpPr>
        <p:grpSpPr>
          <a:xfrm>
            <a:off x="2170893" y="2264302"/>
            <a:ext cx="738084" cy="4318336"/>
            <a:chOff x="2170893" y="2264302"/>
            <a:chExt cx="738084" cy="43183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4CC3A5-1291-F53B-B94A-8752C921E05D}"/>
                </a:ext>
              </a:extLst>
            </p:cNvPr>
            <p:cNvSpPr/>
            <p:nvPr/>
          </p:nvSpPr>
          <p:spPr>
            <a:xfrm>
              <a:off x="2170893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0575557-D127-96A4-9F08-F5777ACB62AF}"/>
                </a:ext>
              </a:extLst>
            </p:cNvPr>
            <p:cNvSpPr/>
            <p:nvPr/>
          </p:nvSpPr>
          <p:spPr>
            <a:xfrm>
              <a:off x="2170893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ED8B0D-6233-F81B-C42B-A0365E202DF8}"/>
                </a:ext>
              </a:extLst>
            </p:cNvPr>
            <p:cNvSpPr/>
            <p:nvPr/>
          </p:nvSpPr>
          <p:spPr>
            <a:xfrm>
              <a:off x="2170893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6076B7-79FF-2601-5973-F1B836004509}"/>
                </a:ext>
              </a:extLst>
            </p:cNvPr>
            <p:cNvSpPr/>
            <p:nvPr/>
          </p:nvSpPr>
          <p:spPr>
            <a:xfrm>
              <a:off x="2170893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7D77AE-9AB1-52AA-BCF9-40CC8BFF4D72}"/>
                </a:ext>
              </a:extLst>
            </p:cNvPr>
            <p:cNvSpPr/>
            <p:nvPr/>
          </p:nvSpPr>
          <p:spPr>
            <a:xfrm>
              <a:off x="2170893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EA72F7-E45A-B9E0-A73D-E8A2E1328A94}"/>
                </a:ext>
              </a:extLst>
            </p:cNvPr>
            <p:cNvSpPr/>
            <p:nvPr/>
          </p:nvSpPr>
          <p:spPr>
            <a:xfrm>
              <a:off x="2170893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56045A-FFFE-708B-48FC-3607EA806DF0}"/>
                </a:ext>
              </a:extLst>
            </p:cNvPr>
            <p:cNvSpPr/>
            <p:nvPr/>
          </p:nvSpPr>
          <p:spPr>
            <a:xfrm>
              <a:off x="2170893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44FA7EA-D715-C8E4-A5A2-B4DD7AFB0428}"/>
                </a:ext>
              </a:extLst>
            </p:cNvPr>
            <p:cNvSpPr/>
            <p:nvPr/>
          </p:nvSpPr>
          <p:spPr>
            <a:xfrm>
              <a:off x="2170893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A12AD5-ED1B-D886-7D61-A5E750C7CDF0}"/>
                </a:ext>
              </a:extLst>
            </p:cNvPr>
            <p:cNvSpPr/>
            <p:nvPr/>
          </p:nvSpPr>
          <p:spPr>
            <a:xfrm>
              <a:off x="2170893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470AA2-C344-4183-0BD2-FB9494739285}"/>
                </a:ext>
              </a:extLst>
            </p:cNvPr>
            <p:cNvSpPr/>
            <p:nvPr/>
          </p:nvSpPr>
          <p:spPr>
            <a:xfrm>
              <a:off x="2170893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7E3C06-FADE-025C-0241-756A746F57FD}"/>
                </a:ext>
              </a:extLst>
            </p:cNvPr>
            <p:cNvSpPr/>
            <p:nvPr/>
          </p:nvSpPr>
          <p:spPr>
            <a:xfrm>
              <a:off x="2170893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888891-FBF0-E4E0-BBDD-9D75D99B25C3}"/>
                </a:ext>
              </a:extLst>
            </p:cNvPr>
            <p:cNvSpPr/>
            <p:nvPr/>
          </p:nvSpPr>
          <p:spPr>
            <a:xfrm>
              <a:off x="2170893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5A242FB-FD66-CBC4-D149-4850F1224048}"/>
                </a:ext>
              </a:extLst>
            </p:cNvPr>
            <p:cNvSpPr/>
            <p:nvPr/>
          </p:nvSpPr>
          <p:spPr>
            <a:xfrm>
              <a:off x="2548977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1FBFC18-D13A-DCF5-1D08-38FCBD34BE27}"/>
                </a:ext>
              </a:extLst>
            </p:cNvPr>
            <p:cNvSpPr/>
            <p:nvPr/>
          </p:nvSpPr>
          <p:spPr>
            <a:xfrm>
              <a:off x="2548977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AEF987B-933B-6D07-F005-602E8480389E}"/>
                </a:ext>
              </a:extLst>
            </p:cNvPr>
            <p:cNvSpPr/>
            <p:nvPr/>
          </p:nvSpPr>
          <p:spPr>
            <a:xfrm>
              <a:off x="2548977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15CACF1-52F3-9DEB-A734-7485F0EA7828}"/>
                </a:ext>
              </a:extLst>
            </p:cNvPr>
            <p:cNvSpPr/>
            <p:nvPr/>
          </p:nvSpPr>
          <p:spPr>
            <a:xfrm>
              <a:off x="2548977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7A75201-6F52-6D32-D64A-B7631D29877D}"/>
                </a:ext>
              </a:extLst>
            </p:cNvPr>
            <p:cNvSpPr/>
            <p:nvPr/>
          </p:nvSpPr>
          <p:spPr>
            <a:xfrm>
              <a:off x="2548977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198A6F-0109-7EA5-FA6C-E89B5F491F8B}"/>
                </a:ext>
              </a:extLst>
            </p:cNvPr>
            <p:cNvSpPr/>
            <p:nvPr/>
          </p:nvSpPr>
          <p:spPr>
            <a:xfrm>
              <a:off x="2548977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7D69FF3-15CF-0350-4FCE-64BC73E57EBF}"/>
                </a:ext>
              </a:extLst>
            </p:cNvPr>
            <p:cNvSpPr/>
            <p:nvPr/>
          </p:nvSpPr>
          <p:spPr>
            <a:xfrm>
              <a:off x="2548977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C4CBFD-5691-9A78-E8C8-001F8B4C2C96}"/>
                </a:ext>
              </a:extLst>
            </p:cNvPr>
            <p:cNvSpPr/>
            <p:nvPr/>
          </p:nvSpPr>
          <p:spPr>
            <a:xfrm>
              <a:off x="2548977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5B3AA7F-F663-2D39-3D96-5EDD7E0CCFB0}"/>
                </a:ext>
              </a:extLst>
            </p:cNvPr>
            <p:cNvSpPr/>
            <p:nvPr/>
          </p:nvSpPr>
          <p:spPr>
            <a:xfrm>
              <a:off x="2548977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3B19B78-345D-EF5B-C959-55E8C204291D}"/>
                </a:ext>
              </a:extLst>
            </p:cNvPr>
            <p:cNvSpPr/>
            <p:nvPr/>
          </p:nvSpPr>
          <p:spPr>
            <a:xfrm>
              <a:off x="2548977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C3E6C23-C613-3C54-EA22-02E7C518DB33}"/>
                </a:ext>
              </a:extLst>
            </p:cNvPr>
            <p:cNvSpPr/>
            <p:nvPr/>
          </p:nvSpPr>
          <p:spPr>
            <a:xfrm>
              <a:off x="2548977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35CBFA-E5D1-F81F-DE79-501D2FCBA14F}"/>
                </a:ext>
              </a:extLst>
            </p:cNvPr>
            <p:cNvSpPr/>
            <p:nvPr/>
          </p:nvSpPr>
          <p:spPr>
            <a:xfrm>
              <a:off x="2548977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1089C7E-74ED-CDC0-92F2-357CB126051C}"/>
              </a:ext>
            </a:extLst>
          </p:cNvPr>
          <p:cNvGrpSpPr/>
          <p:nvPr/>
        </p:nvGrpSpPr>
        <p:grpSpPr>
          <a:xfrm>
            <a:off x="4155474" y="2416410"/>
            <a:ext cx="1940526" cy="369332"/>
            <a:chOff x="4155474" y="2416410"/>
            <a:chExt cx="1940526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2592AD7-2836-25AD-7522-618CA859759F}"/>
                    </a:ext>
                  </a:extLst>
                </p:cNvPr>
                <p:cNvSpPr/>
                <p:nvPr/>
              </p:nvSpPr>
              <p:spPr>
                <a:xfrm>
                  <a:off x="4653302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2592AD7-2836-25AD-7522-618CA85975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3302" y="2416410"/>
                  <a:ext cx="360000" cy="360000"/>
                </a:xfrm>
                <a:prstGeom prst="rect">
                  <a:avLst/>
                </a:prstGeom>
                <a:blipFill>
                  <a:blip r:embed="rId3"/>
                  <a:stretch>
                    <a:fillRect l="-3333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980845F-9DA3-4D29-C64A-4C58C770189B}"/>
                    </a:ext>
                  </a:extLst>
                </p:cNvPr>
                <p:cNvSpPr/>
                <p:nvPr/>
              </p:nvSpPr>
              <p:spPr>
                <a:xfrm>
                  <a:off x="5014201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980845F-9DA3-4D29-C64A-4C58C77018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4201" y="2416410"/>
                  <a:ext cx="360000" cy="360000"/>
                </a:xfrm>
                <a:prstGeom prst="rect">
                  <a:avLst/>
                </a:prstGeom>
                <a:blipFill>
                  <a:blip r:embed="rId4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6868569-FAC6-69CF-73C6-1BF103E8F9C0}"/>
                    </a:ext>
                  </a:extLst>
                </p:cNvPr>
                <p:cNvSpPr/>
                <p:nvPr/>
              </p:nvSpPr>
              <p:spPr>
                <a:xfrm>
                  <a:off x="5375100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6868569-FAC6-69CF-73C6-1BF103E8F9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100" y="2416410"/>
                  <a:ext cx="360000" cy="3600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08BF2E26-3119-E52C-5AD8-B60F27A256A8}"/>
                    </a:ext>
                  </a:extLst>
                </p:cNvPr>
                <p:cNvSpPr/>
                <p:nvPr/>
              </p:nvSpPr>
              <p:spPr>
                <a:xfrm>
                  <a:off x="5736000" y="2416410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08BF2E26-3119-E52C-5AD8-B60F27A256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6000" y="2416410"/>
                  <a:ext cx="360000" cy="360000"/>
                </a:xfrm>
                <a:prstGeom prst="rect">
                  <a:avLst/>
                </a:prstGeom>
                <a:blipFill>
                  <a:blip r:embed="rId6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695CCB7-BCB0-A8D5-A24A-8ADF11646365}"/>
                    </a:ext>
                  </a:extLst>
                </p:cNvPr>
                <p:cNvSpPr txBox="1"/>
                <p:nvPr/>
              </p:nvSpPr>
              <p:spPr>
                <a:xfrm>
                  <a:off x="4155474" y="2416410"/>
                  <a:ext cx="67219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CL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695CCB7-BCB0-A8D5-A24A-8ADF116463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5474" y="2416410"/>
                  <a:ext cx="67219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Triangle 35">
            <a:extLst>
              <a:ext uri="{FF2B5EF4-FFF2-40B4-BE49-F238E27FC236}">
                <a16:creationId xmlns:a16="http://schemas.microsoft.com/office/drawing/2014/main" id="{3AEE4D36-A1C5-47B9-70FB-0D29CB954147}"/>
              </a:ext>
            </a:extLst>
          </p:cNvPr>
          <p:cNvSpPr/>
          <p:nvPr/>
        </p:nvSpPr>
        <p:spPr>
          <a:xfrm>
            <a:off x="7789113" y="2687808"/>
            <a:ext cx="2413000" cy="20313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INN</a:t>
            </a: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C752B106-29AF-1C39-53AA-E2CAC8F77677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6096000" y="2596410"/>
            <a:ext cx="2296363" cy="1107060"/>
          </a:xfrm>
          <a:prstGeom prst="bentConnector3">
            <a:avLst>
              <a:gd name="adj1" fmla="val 99774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AA20077-CB77-80AD-B49A-D14E15EA268C}"/>
              </a:ext>
            </a:extLst>
          </p:cNvPr>
          <p:cNvSpPr/>
          <p:nvPr/>
        </p:nvSpPr>
        <p:spPr>
          <a:xfrm>
            <a:off x="5736000" y="5682638"/>
            <a:ext cx="360000" cy="36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229C0C31-B993-F655-D4AA-63F1E0987DB4}"/>
              </a:ext>
            </a:extLst>
          </p:cNvPr>
          <p:cNvCxnSpPr>
            <a:cxnSpLocks/>
            <a:stCxn id="36" idx="3"/>
            <a:endCxn id="41" idx="3"/>
          </p:cNvCxnSpPr>
          <p:nvPr/>
        </p:nvCxnSpPr>
        <p:spPr>
          <a:xfrm rot="5400000">
            <a:off x="6974054" y="3841079"/>
            <a:ext cx="1143506" cy="289961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ight Arrow 44">
            <a:extLst>
              <a:ext uri="{FF2B5EF4-FFF2-40B4-BE49-F238E27FC236}">
                <a16:creationId xmlns:a16="http://schemas.microsoft.com/office/drawing/2014/main" id="{9E1145AC-8135-A24E-3B0A-43E43BC96153}"/>
              </a:ext>
            </a:extLst>
          </p:cNvPr>
          <p:cNvSpPr/>
          <p:nvPr/>
        </p:nvSpPr>
        <p:spPr>
          <a:xfrm rot="10800000">
            <a:off x="2967976" y="2236410"/>
            <a:ext cx="602002" cy="54000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9A2DC75-6837-15D8-E97C-63F104379F81}"/>
                  </a:ext>
                </a:extLst>
              </p:cNvPr>
              <p:cNvSpPr txBox="1"/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𝑛𝑒𝑥</m:t>
                      </m:r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𝐼𝑁𝑁</m:t>
                          </m:r>
                        </m:sub>
                      </m:sSub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9A2DC75-6837-15D8-E97C-63F104379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639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1.04167E-6 0.5680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 animBg="1"/>
      <p:bldP spid="45" grpId="0" animBg="1"/>
      <p:bldP spid="45" grpId="1" animBg="1"/>
      <p:bldP spid="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AD9A0-E040-3447-BD6B-1DE96F7C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CC5E-6DC9-BE60-E602-EDBB39FE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Query-and-iterate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A6E77C-B06C-252C-704F-EA56D8F7AED7}"/>
                  </a:ext>
                </a:extLst>
              </p:cNvPr>
              <p:cNvSpPr txBox="1"/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CL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CL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419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CL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A6E77C-B06C-252C-704F-EA56D8F7A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93" y="1581136"/>
                <a:ext cx="778868" cy="646331"/>
              </a:xfrm>
              <a:prstGeom prst="rect">
                <a:avLst/>
              </a:prstGeom>
              <a:blipFill>
                <a:blip r:embed="rId2"/>
                <a:stretch>
                  <a:fillRect r="-9524" b="-13462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7486076-0B80-26E0-2087-F6CB6708F353}"/>
              </a:ext>
            </a:extLst>
          </p:cNvPr>
          <p:cNvGrpSpPr/>
          <p:nvPr/>
        </p:nvGrpSpPr>
        <p:grpSpPr>
          <a:xfrm>
            <a:off x="2170893" y="2264302"/>
            <a:ext cx="738084" cy="4318336"/>
            <a:chOff x="2170893" y="2264302"/>
            <a:chExt cx="738084" cy="43183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F0EAB6-1334-458D-AC23-36BBC4E673DC}"/>
                </a:ext>
              </a:extLst>
            </p:cNvPr>
            <p:cNvSpPr/>
            <p:nvPr/>
          </p:nvSpPr>
          <p:spPr>
            <a:xfrm>
              <a:off x="2170893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514462-F2CE-E205-A654-A24A9CFF2D56}"/>
                </a:ext>
              </a:extLst>
            </p:cNvPr>
            <p:cNvSpPr/>
            <p:nvPr/>
          </p:nvSpPr>
          <p:spPr>
            <a:xfrm>
              <a:off x="2170893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C0EDD2-A652-61D2-CFC8-489C07AB0601}"/>
                </a:ext>
              </a:extLst>
            </p:cNvPr>
            <p:cNvSpPr/>
            <p:nvPr/>
          </p:nvSpPr>
          <p:spPr>
            <a:xfrm>
              <a:off x="2170893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0BEF5FF-E5AA-4F03-BB79-64A9AB34307A}"/>
                </a:ext>
              </a:extLst>
            </p:cNvPr>
            <p:cNvSpPr/>
            <p:nvPr/>
          </p:nvSpPr>
          <p:spPr>
            <a:xfrm>
              <a:off x="2170893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0C9129-FF8A-4AD4-1E5A-F5A6C6853267}"/>
                </a:ext>
              </a:extLst>
            </p:cNvPr>
            <p:cNvSpPr/>
            <p:nvPr/>
          </p:nvSpPr>
          <p:spPr>
            <a:xfrm>
              <a:off x="2170893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40A4C9-11A5-4F2A-24C4-4661DB0F72B3}"/>
                </a:ext>
              </a:extLst>
            </p:cNvPr>
            <p:cNvSpPr/>
            <p:nvPr/>
          </p:nvSpPr>
          <p:spPr>
            <a:xfrm>
              <a:off x="2170893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D77B77-5F2C-D3CD-B3D7-E0B33807CAA5}"/>
                </a:ext>
              </a:extLst>
            </p:cNvPr>
            <p:cNvSpPr/>
            <p:nvPr/>
          </p:nvSpPr>
          <p:spPr>
            <a:xfrm>
              <a:off x="2170893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397C63-81D6-1E17-FB9D-7C86B89D2249}"/>
                </a:ext>
              </a:extLst>
            </p:cNvPr>
            <p:cNvSpPr/>
            <p:nvPr/>
          </p:nvSpPr>
          <p:spPr>
            <a:xfrm>
              <a:off x="2170893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0B586E-CE6F-3DC7-DEE9-7ABA95165666}"/>
                </a:ext>
              </a:extLst>
            </p:cNvPr>
            <p:cNvSpPr/>
            <p:nvPr/>
          </p:nvSpPr>
          <p:spPr>
            <a:xfrm>
              <a:off x="2170893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DE541C-60F8-5FB7-E0A4-5C67A7957337}"/>
                </a:ext>
              </a:extLst>
            </p:cNvPr>
            <p:cNvSpPr/>
            <p:nvPr/>
          </p:nvSpPr>
          <p:spPr>
            <a:xfrm>
              <a:off x="2170893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9843D70-BD32-17D9-A0A0-BC37FA74B38B}"/>
                </a:ext>
              </a:extLst>
            </p:cNvPr>
            <p:cNvSpPr/>
            <p:nvPr/>
          </p:nvSpPr>
          <p:spPr>
            <a:xfrm>
              <a:off x="2170893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D1283C-3F1D-2490-8429-C6FE8358B97E}"/>
                </a:ext>
              </a:extLst>
            </p:cNvPr>
            <p:cNvSpPr/>
            <p:nvPr/>
          </p:nvSpPr>
          <p:spPr>
            <a:xfrm>
              <a:off x="2170893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66E14D8-FA8C-D096-E39C-DF4DEE715075}"/>
                </a:ext>
              </a:extLst>
            </p:cNvPr>
            <p:cNvSpPr/>
            <p:nvPr/>
          </p:nvSpPr>
          <p:spPr>
            <a:xfrm>
              <a:off x="2548977" y="226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068A809-5CDD-C266-F795-834297147EE9}"/>
                </a:ext>
              </a:extLst>
            </p:cNvPr>
            <p:cNvSpPr/>
            <p:nvPr/>
          </p:nvSpPr>
          <p:spPr>
            <a:xfrm>
              <a:off x="2548977" y="262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045B579-853B-C0FD-498D-8BB5A3BCFD94}"/>
                </a:ext>
              </a:extLst>
            </p:cNvPr>
            <p:cNvSpPr/>
            <p:nvPr/>
          </p:nvSpPr>
          <p:spPr>
            <a:xfrm>
              <a:off x="2548977" y="298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EA7E159-96D4-9046-160F-3DFB186E648D}"/>
                </a:ext>
              </a:extLst>
            </p:cNvPr>
            <p:cNvSpPr/>
            <p:nvPr/>
          </p:nvSpPr>
          <p:spPr>
            <a:xfrm>
              <a:off x="2548977" y="3344302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1C85F6-A245-973D-00B3-BE99F3F760C8}"/>
                </a:ext>
              </a:extLst>
            </p:cNvPr>
            <p:cNvSpPr/>
            <p:nvPr/>
          </p:nvSpPr>
          <p:spPr>
            <a:xfrm>
              <a:off x="2548977" y="37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1E25256-976E-8DE5-69AC-EF64914731EB}"/>
                </a:ext>
              </a:extLst>
            </p:cNvPr>
            <p:cNvSpPr/>
            <p:nvPr/>
          </p:nvSpPr>
          <p:spPr>
            <a:xfrm>
              <a:off x="2548977" y="406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F793B19-190B-3276-42AD-DA06F7C4359B}"/>
                </a:ext>
              </a:extLst>
            </p:cNvPr>
            <p:cNvSpPr/>
            <p:nvPr/>
          </p:nvSpPr>
          <p:spPr>
            <a:xfrm>
              <a:off x="2548977" y="442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881BE7-9C22-CD3F-230D-A92A4E2900B0}"/>
                </a:ext>
              </a:extLst>
            </p:cNvPr>
            <p:cNvSpPr/>
            <p:nvPr/>
          </p:nvSpPr>
          <p:spPr>
            <a:xfrm>
              <a:off x="2548977" y="478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0CD4964-DAF9-E981-8A21-2EECB5BF0043}"/>
                </a:ext>
              </a:extLst>
            </p:cNvPr>
            <p:cNvSpPr/>
            <p:nvPr/>
          </p:nvSpPr>
          <p:spPr>
            <a:xfrm>
              <a:off x="2548977" y="514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A7B5538-953D-DCF8-FAB9-B94F1732DA92}"/>
                </a:ext>
              </a:extLst>
            </p:cNvPr>
            <p:cNvSpPr/>
            <p:nvPr/>
          </p:nvSpPr>
          <p:spPr>
            <a:xfrm>
              <a:off x="2548977" y="5503470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7804B5C-25B5-DCA0-16D1-3D5D6E52EEA8}"/>
                </a:ext>
              </a:extLst>
            </p:cNvPr>
            <p:cNvSpPr/>
            <p:nvPr/>
          </p:nvSpPr>
          <p:spPr>
            <a:xfrm>
              <a:off x="2548977" y="586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66B0B2D-2AC9-6FCF-3555-296E3787869D}"/>
                </a:ext>
              </a:extLst>
            </p:cNvPr>
            <p:cNvSpPr/>
            <p:nvPr/>
          </p:nvSpPr>
          <p:spPr>
            <a:xfrm>
              <a:off x="2548977" y="6222638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3463D79-CDB1-177D-E162-B53C2996A7F5}"/>
                  </a:ext>
                </a:extLst>
              </p:cNvPr>
              <p:cNvSpPr/>
              <p:nvPr/>
            </p:nvSpPr>
            <p:spPr>
              <a:xfrm>
                <a:off x="4653302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3463D79-CDB1-177D-E162-B53C2996A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302" y="2416410"/>
                <a:ext cx="360000" cy="360000"/>
              </a:xfrm>
              <a:prstGeom prst="rect">
                <a:avLst/>
              </a:prstGeom>
              <a:blipFill>
                <a:blip r:embed="rId3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36EA8D4-B112-5353-07B7-8165A8EE401E}"/>
                  </a:ext>
                </a:extLst>
              </p:cNvPr>
              <p:cNvSpPr/>
              <p:nvPr/>
            </p:nvSpPr>
            <p:spPr>
              <a:xfrm>
                <a:off x="5014201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36EA8D4-B112-5353-07B7-8165A8EE40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201" y="2416410"/>
                <a:ext cx="360000" cy="360000"/>
              </a:xfrm>
              <a:prstGeom prst="rect">
                <a:avLst/>
              </a:prstGeom>
              <a:blipFill>
                <a:blip r:embed="rId4"/>
                <a:stretch>
                  <a:fillRect l="-689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6BA713F-87A9-F586-4F91-A949F107A6AF}"/>
                  </a:ext>
                </a:extLst>
              </p:cNvPr>
              <p:cNvSpPr/>
              <p:nvPr/>
            </p:nvSpPr>
            <p:spPr>
              <a:xfrm>
                <a:off x="5375100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6BA713F-87A9-F586-4F91-A949F107A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100" y="2416410"/>
                <a:ext cx="360000" cy="36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5AFE5B3-535D-7462-3D78-DB951813FAF9}"/>
                  </a:ext>
                </a:extLst>
              </p:cNvPr>
              <p:cNvSpPr/>
              <p:nvPr/>
            </p:nvSpPr>
            <p:spPr>
              <a:xfrm>
                <a:off x="5736000" y="2416410"/>
                <a:ext cx="360000" cy="360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s-419" b="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5AFE5B3-535D-7462-3D78-DB951813F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000" y="2416410"/>
                <a:ext cx="360000" cy="360000"/>
              </a:xfrm>
              <a:prstGeom prst="rect">
                <a:avLst/>
              </a:prstGeom>
              <a:blipFill>
                <a:blip r:embed="rId6"/>
                <a:stretch>
                  <a:fillRect l="-666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370E176-AA10-A851-5BAE-3426D93EF667}"/>
                  </a:ext>
                </a:extLst>
              </p:cNvPr>
              <p:cNvSpPr txBox="1"/>
              <p:nvPr/>
            </p:nvSpPr>
            <p:spPr>
              <a:xfrm>
                <a:off x="4155474" y="2416410"/>
                <a:ext cx="6721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370E176-AA10-A851-5BAE-3426D93EF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474" y="2416410"/>
                <a:ext cx="67219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riangle 35">
            <a:extLst>
              <a:ext uri="{FF2B5EF4-FFF2-40B4-BE49-F238E27FC236}">
                <a16:creationId xmlns:a16="http://schemas.microsoft.com/office/drawing/2014/main" id="{CBFAE4FE-C1BC-6EB0-D7D5-F04FCF650D38}"/>
              </a:ext>
            </a:extLst>
          </p:cNvPr>
          <p:cNvSpPr/>
          <p:nvPr/>
        </p:nvSpPr>
        <p:spPr>
          <a:xfrm>
            <a:off x="7789113" y="2687808"/>
            <a:ext cx="2413000" cy="20313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INN</a:t>
            </a: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E4DA726D-3543-911A-EB1D-CAD489CDFCEF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6096000" y="2596410"/>
            <a:ext cx="2296363" cy="1107060"/>
          </a:xfrm>
          <a:prstGeom prst="bentConnector3">
            <a:avLst>
              <a:gd name="adj1" fmla="val 99774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560E805-F371-645C-D07D-ED567DFD1B8A}"/>
              </a:ext>
            </a:extLst>
          </p:cNvPr>
          <p:cNvSpPr/>
          <p:nvPr/>
        </p:nvSpPr>
        <p:spPr>
          <a:xfrm>
            <a:off x="5736000" y="5682638"/>
            <a:ext cx="360000" cy="36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9409BEF8-8624-04C9-3D62-373E7446A372}"/>
              </a:ext>
            </a:extLst>
          </p:cNvPr>
          <p:cNvCxnSpPr>
            <a:cxnSpLocks/>
            <a:stCxn id="36" idx="3"/>
            <a:endCxn id="41" idx="3"/>
          </p:cNvCxnSpPr>
          <p:nvPr/>
        </p:nvCxnSpPr>
        <p:spPr>
          <a:xfrm rot="5400000">
            <a:off x="6974054" y="3841079"/>
            <a:ext cx="1143506" cy="289961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ight Arrow 44">
            <a:extLst>
              <a:ext uri="{FF2B5EF4-FFF2-40B4-BE49-F238E27FC236}">
                <a16:creationId xmlns:a16="http://schemas.microsoft.com/office/drawing/2014/main" id="{3E439836-BEB3-9CD6-7B26-7B7A27FF6E71}"/>
              </a:ext>
            </a:extLst>
          </p:cNvPr>
          <p:cNvSpPr/>
          <p:nvPr/>
        </p:nvSpPr>
        <p:spPr>
          <a:xfrm rot="10800000">
            <a:off x="2949761" y="3973470"/>
            <a:ext cx="602002" cy="54000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F7C05F-AC02-916C-4E82-8902B343463C}"/>
              </a:ext>
            </a:extLst>
          </p:cNvPr>
          <p:cNvSpPr/>
          <p:nvPr/>
        </p:nvSpPr>
        <p:spPr>
          <a:xfrm>
            <a:off x="9643023" y="5682638"/>
            <a:ext cx="2548977" cy="11753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CL" dirty="0"/>
              <a:t>output: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790BF9F-51C9-3AFD-E399-3676FC8295F7}"/>
              </a:ext>
            </a:extLst>
          </p:cNvPr>
          <p:cNvSpPr/>
          <p:nvPr/>
        </p:nvSpPr>
        <p:spPr>
          <a:xfrm>
            <a:off x="9842113" y="6176822"/>
            <a:ext cx="360000" cy="36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D209336-00BD-BD54-3EEA-D4797891FA1A}"/>
                  </a:ext>
                </a:extLst>
              </p:cNvPr>
              <p:cNvSpPr/>
              <p:nvPr/>
            </p:nvSpPr>
            <p:spPr>
              <a:xfrm>
                <a:off x="10166665" y="639657"/>
                <a:ext cx="1815470" cy="941479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/>
                  <a:t>Repeat until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 are found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D209336-00BD-BD54-3EEA-D4797891FA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665" y="639657"/>
                <a:ext cx="1815470" cy="9414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4003509-E7B6-5CDD-6047-FE0BE09E4881}"/>
                  </a:ext>
                </a:extLst>
              </p:cNvPr>
              <p:cNvSpPr txBox="1"/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b="0" i="1" smtClean="0">
                          <a:latin typeface="Cambria Math" panose="02040503050406030204" pitchFamily="18" charset="0"/>
                        </a:rPr>
                        <m:t>𝑛𝑒𝑥</m:t>
                      </m:r>
                      <m:sSub>
                        <m:sSub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𝐼𝑁𝑁</m:t>
                          </m:r>
                        </m:sub>
                      </m:sSub>
                      <m:d>
                        <m:dPr>
                          <m:ctrlPr>
                            <a:rPr lang="es-419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419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4003509-E7B6-5CDD-6047-FE0BE09E4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715" y="2172094"/>
                <a:ext cx="133267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69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10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34" grpId="0" animBg="1"/>
      <p:bldP spid="37" grpId="0" animBg="1"/>
      <p:bldP spid="39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B42D3-1C02-C18A-5062-C6FB9E15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Query-and-iterate – Cost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6AA2D7F-9332-3268-7BD9-7485DE1B2D45}"/>
                  </a:ext>
                </a:extLst>
              </p:cNvPr>
              <p:cNvSpPr/>
              <p:nvPr/>
            </p:nvSpPr>
            <p:spPr>
              <a:xfrm>
                <a:off x="6331055" y="2622531"/>
                <a:ext cx="3543610" cy="2426110"/>
              </a:xfrm>
              <a:prstGeom prst="rect">
                <a:avLst/>
              </a:prstGeom>
              <a:solidFill>
                <a:schemeClr val="accent5">
                  <a:alpha val="29804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r"/>
                <a:r>
                  <a:rPr lang="en-CL" dirty="0">
                    <a:solidFill>
                      <a:schemeClr val="tx1"/>
                    </a:solidFill>
                  </a:rPr>
                  <a:t>only computes the similarities required to output </a:t>
                </a:r>
                <a14:m>
                  <m:oMath xmlns:m="http://schemas.openxmlformats.org/officeDocument/2006/math">
                    <m:r>
                      <a:rPr lang="en-CL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>
                    <a:solidFill>
                      <a:schemeClr val="tx1"/>
                    </a:solidFill>
                  </a:rPr>
                  <a:t> answers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6AA2D7F-9332-3268-7BD9-7485DE1B2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055" y="2622531"/>
                <a:ext cx="3543610" cy="2426110"/>
              </a:xfrm>
              <a:prstGeom prst="rect">
                <a:avLst/>
              </a:prstGeom>
              <a:blipFill>
                <a:blip r:embed="rId2"/>
                <a:stretch>
                  <a:fillRect r="-284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206AA7F-D037-A842-FC94-585D76CD3776}"/>
              </a:ext>
            </a:extLst>
          </p:cNvPr>
          <p:cNvSpPr/>
          <p:nvPr/>
        </p:nvSpPr>
        <p:spPr>
          <a:xfrm>
            <a:off x="2787446" y="2622531"/>
            <a:ext cx="3543610" cy="2426110"/>
          </a:xfrm>
          <a:prstGeom prst="rect">
            <a:avLst/>
          </a:prstGeom>
          <a:solidFill>
            <a:srgbClr val="FFFF00">
              <a:alpha val="2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r>
              <a:rPr lang="en-CL" dirty="0">
                <a:solidFill>
                  <a:schemeClr val="tx1"/>
                </a:solidFill>
              </a:rPr>
              <a:t>wco cost to get the answers to the graph pattern.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97A2A8B-59BD-2F1B-1C02-93FC7C6CB1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7710" y="1428497"/>
                <a:ext cx="9486690" cy="3926152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s-419" sz="32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  <m:d>
                            <m:d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s-419" sz="3200" i="1" dirty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97A2A8B-59BD-2F1B-1C02-93FC7C6CB1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7710" y="1428497"/>
                <a:ext cx="9486690" cy="392615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12233A2-42CE-ABE3-69AD-E4BDB4E3494B}"/>
                  </a:ext>
                </a:extLst>
              </p:cNvPr>
              <p:cNvSpPr/>
              <p:nvPr/>
            </p:nvSpPr>
            <p:spPr>
              <a:xfrm>
                <a:off x="9144000" y="5560459"/>
                <a:ext cx="2928079" cy="1192609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sz="2000" dirty="0"/>
                  <a:t>Can compute more than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CL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sz="20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CL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L" sz="200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CL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CL" sz="2000" dirty="0"/>
                  <a:t>distances in the worst case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12233A2-42CE-ABE3-69AD-E4BDB4E349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0" y="5560459"/>
                <a:ext cx="2928079" cy="1192609"/>
              </a:xfrm>
              <a:prstGeom prst="rect">
                <a:avLst/>
              </a:prstGeom>
              <a:blipFill>
                <a:blip r:embed="rId4"/>
                <a:stretch>
                  <a:fillRect r="-43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1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3433-4406-4FCB-3469-6BFF31AAA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Iterate-and-query (iaq)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C812ED-A03B-CFA0-CEE7-D9090A02D13B}"/>
              </a:ext>
            </a:extLst>
          </p:cNvPr>
          <p:cNvGrpSpPr/>
          <p:nvPr/>
        </p:nvGrpSpPr>
        <p:grpSpPr>
          <a:xfrm>
            <a:off x="1767590" y="2247526"/>
            <a:ext cx="1940526" cy="369332"/>
            <a:chOff x="1587710" y="2247526"/>
            <a:chExt cx="1940526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21E6097F-5879-5658-FD9C-1B5F3BB45D84}"/>
                    </a:ext>
                  </a:extLst>
                </p:cNvPr>
                <p:cNvSpPr/>
                <p:nvPr/>
              </p:nvSpPr>
              <p:spPr>
                <a:xfrm>
                  <a:off x="2085538" y="224752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21E6097F-5879-5658-FD9C-1B5F3BB45D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5538" y="2247526"/>
                  <a:ext cx="360000" cy="360000"/>
                </a:xfrm>
                <a:prstGeom prst="rect">
                  <a:avLst/>
                </a:prstGeom>
                <a:blipFill>
                  <a:blip r:embed="rId2"/>
                  <a:stretch>
                    <a:fillRect l="-3333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F303CB6-EC2C-C8CC-FEE6-BB65D7552DE1}"/>
                    </a:ext>
                  </a:extLst>
                </p:cNvPr>
                <p:cNvSpPr/>
                <p:nvPr/>
              </p:nvSpPr>
              <p:spPr>
                <a:xfrm>
                  <a:off x="2446437" y="224752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F303CB6-EC2C-C8CC-FEE6-BB65D7552D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6437" y="2247526"/>
                  <a:ext cx="360000" cy="360000"/>
                </a:xfrm>
                <a:prstGeom prst="rect">
                  <a:avLst/>
                </a:prstGeom>
                <a:blipFill>
                  <a:blip r:embed="rId3"/>
                  <a:stretch>
                    <a:fillRect l="-3333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BDC94D4-B349-C56F-B522-105CAB0B9F48}"/>
                    </a:ext>
                  </a:extLst>
                </p:cNvPr>
                <p:cNvSpPr/>
                <p:nvPr/>
              </p:nvSpPr>
              <p:spPr>
                <a:xfrm>
                  <a:off x="2807336" y="224752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BDC94D4-B349-C56F-B522-105CAB0B9F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7336" y="2247526"/>
                  <a:ext cx="360000" cy="36000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A6F69BF-5750-59B6-9CB2-BE8DF1FC9F12}"/>
                    </a:ext>
                  </a:extLst>
                </p:cNvPr>
                <p:cNvSpPr/>
                <p:nvPr/>
              </p:nvSpPr>
              <p:spPr>
                <a:xfrm>
                  <a:off x="3168236" y="224752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s-419" b="0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A6F69BF-5750-59B6-9CB2-BE8DF1FC9F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8236" y="2247526"/>
                  <a:ext cx="360000" cy="360000"/>
                </a:xfrm>
                <a:prstGeom prst="rect">
                  <a:avLst/>
                </a:prstGeom>
                <a:blipFill>
                  <a:blip r:embed="rId5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F8C1976-0009-6A52-589A-6B79D7DA1790}"/>
                    </a:ext>
                  </a:extLst>
                </p:cNvPr>
                <p:cNvSpPr txBox="1"/>
                <p:nvPr/>
              </p:nvSpPr>
              <p:spPr>
                <a:xfrm>
                  <a:off x="1587710" y="2247526"/>
                  <a:ext cx="67219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CL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F8C1976-0009-6A52-589A-6B79D7DA17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7710" y="2247526"/>
                  <a:ext cx="67219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riangle 8">
            <a:extLst>
              <a:ext uri="{FF2B5EF4-FFF2-40B4-BE49-F238E27FC236}">
                <a16:creationId xmlns:a16="http://schemas.microsoft.com/office/drawing/2014/main" id="{ED84498C-F4FC-E321-6234-0FE69993E1C5}"/>
              </a:ext>
            </a:extLst>
          </p:cNvPr>
          <p:cNvSpPr/>
          <p:nvPr/>
        </p:nvSpPr>
        <p:spPr>
          <a:xfrm>
            <a:off x="1599937" y="3946981"/>
            <a:ext cx="2413000" cy="20313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dirty="0"/>
              <a:t>INN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49289C9-1464-48A6-89F9-38EC8DC97C49}"/>
              </a:ext>
            </a:extLst>
          </p:cNvPr>
          <p:cNvGrpSpPr/>
          <p:nvPr/>
        </p:nvGrpSpPr>
        <p:grpSpPr>
          <a:xfrm>
            <a:off x="2195443" y="2607526"/>
            <a:ext cx="1332673" cy="1339455"/>
            <a:chOff x="2195443" y="2607526"/>
            <a:chExt cx="1332673" cy="1339455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3CF2887-7359-456E-EA81-0583E3ECA5F8}"/>
                </a:ext>
              </a:extLst>
            </p:cNvPr>
            <p:cNvCxnSpPr>
              <a:cxnSpLocks/>
              <a:stCxn id="5" idx="2"/>
              <a:endCxn id="9" idx="0"/>
            </p:cNvCxnSpPr>
            <p:nvPr/>
          </p:nvCxnSpPr>
          <p:spPr>
            <a:xfrm>
              <a:off x="2806317" y="2607526"/>
              <a:ext cx="120" cy="133945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C5C42E0-3913-9BB6-7CF8-3D9AA55F5320}"/>
                    </a:ext>
                  </a:extLst>
                </p:cNvPr>
                <p:cNvSpPr txBox="1"/>
                <p:nvPr/>
              </p:nvSpPr>
              <p:spPr>
                <a:xfrm>
                  <a:off x="2195443" y="3011734"/>
                  <a:ext cx="133267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419" b="0" i="1" smtClean="0">
                            <a:latin typeface="Cambria Math" panose="02040503050406030204" pitchFamily="18" charset="0"/>
                          </a:rPr>
                          <m:t>𝑛𝑒𝑥</m:t>
                        </m:r>
                        <m:sSub>
                          <m:sSub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𝐼𝑁𝑁</m:t>
                            </m:r>
                          </m:sub>
                        </m:sSub>
                        <m:d>
                          <m:dPr>
                            <m:ctrlPr>
                              <a:rPr lang="es-419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419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en-CL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C5C42E0-3913-9BB6-7CF8-3D9AA55F5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443" y="3011734"/>
                  <a:ext cx="1332673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L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56FB79-35AF-1081-4F4E-2D8B91451AED}"/>
              </a:ext>
            </a:extLst>
          </p:cNvPr>
          <p:cNvGrpSpPr/>
          <p:nvPr/>
        </p:nvGrpSpPr>
        <p:grpSpPr>
          <a:xfrm>
            <a:off x="3409687" y="4782643"/>
            <a:ext cx="1447362" cy="360000"/>
            <a:chOff x="3409687" y="4782643"/>
            <a:chExt cx="1447362" cy="36000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719D24E-B223-F8A2-F1E3-FD3B25CFDD3A}"/>
                </a:ext>
              </a:extLst>
            </p:cNvPr>
            <p:cNvCxnSpPr>
              <a:cxnSpLocks/>
              <a:stCxn id="9" idx="5"/>
            </p:cNvCxnSpPr>
            <p:nvPr/>
          </p:nvCxnSpPr>
          <p:spPr>
            <a:xfrm>
              <a:off x="3409687" y="4962643"/>
              <a:ext cx="10873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78465AB-51B2-EC0C-D228-24B22F699A02}"/>
                </a:ext>
              </a:extLst>
            </p:cNvPr>
            <p:cNvSpPr/>
            <p:nvPr/>
          </p:nvSpPr>
          <p:spPr>
            <a:xfrm>
              <a:off x="4497049" y="4782643"/>
              <a:ext cx="360000" cy="3600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D3CE1E-D0EA-D066-EE38-375EB06041D4}"/>
                  </a:ext>
                </a:extLst>
              </p:cNvPr>
              <p:cNvSpPr txBox="1"/>
              <p:nvPr/>
            </p:nvSpPr>
            <p:spPr>
              <a:xfrm>
                <a:off x="6080923" y="3277253"/>
                <a:ext cx="196791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419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419" sz="3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s-419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419" sz="3200" b="0" i="1" smtClean="0">
                              <a:latin typeface="Cambria Math" panose="02040503050406030204" pitchFamily="18" charset="0"/>
                            </a:rPr>
                            <m:t>=__</m:t>
                          </m:r>
                        </m:sub>
                      </m:sSub>
                      <m:r>
                        <a:rPr lang="es-419" sz="3200" b="0" i="1" smtClean="0">
                          <a:latin typeface="Cambria Math" panose="02040503050406030204" pitchFamily="18" charset="0"/>
                        </a:rPr>
                        <m:t>.(</m:t>
                      </m:r>
                      <m:r>
                        <a:rPr lang="es-419" sz="32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s-419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L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D3CE1E-D0EA-D066-EE38-375EB0604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923" y="3277253"/>
                <a:ext cx="1967911" cy="584775"/>
              </a:xfrm>
              <a:prstGeom prst="rect">
                <a:avLst/>
              </a:prstGeom>
              <a:blipFill>
                <a:blip r:embed="rId8"/>
                <a:stretch>
                  <a:fillRect l="-1935" r="-1935" b="-2127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11CFDC6A-E100-9F65-B606-C40852C8084E}"/>
              </a:ext>
            </a:extLst>
          </p:cNvPr>
          <p:cNvSpPr/>
          <p:nvPr/>
        </p:nvSpPr>
        <p:spPr>
          <a:xfrm>
            <a:off x="6904150" y="3565939"/>
            <a:ext cx="288000" cy="28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pic>
        <p:nvPicPr>
          <p:cNvPr id="22" name="Graphic 21" descr="Connections outline">
            <a:extLst>
              <a:ext uri="{FF2B5EF4-FFF2-40B4-BE49-F238E27FC236}">
                <a16:creationId xmlns:a16="http://schemas.microsoft.com/office/drawing/2014/main" id="{4E354EE6-C9CF-3D65-2606-CDE8663AFD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6499" y="4226476"/>
            <a:ext cx="1652335" cy="165233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CD61B11-047A-9741-588D-61F0B4658935}"/>
              </a:ext>
            </a:extLst>
          </p:cNvPr>
          <p:cNvGrpSpPr/>
          <p:nvPr/>
        </p:nvGrpSpPr>
        <p:grpSpPr>
          <a:xfrm>
            <a:off x="10200299" y="3292411"/>
            <a:ext cx="738084" cy="720000"/>
            <a:chOff x="9866326" y="2611297"/>
            <a:chExt cx="738084" cy="720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CBB2F1-FE2B-655C-56BE-ED49B457A506}"/>
                </a:ext>
              </a:extLst>
            </p:cNvPr>
            <p:cNvSpPr/>
            <p:nvPr/>
          </p:nvSpPr>
          <p:spPr>
            <a:xfrm>
              <a:off x="9866326" y="2611297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117C9E-949E-E151-DFB5-141C0D444FE0}"/>
                </a:ext>
              </a:extLst>
            </p:cNvPr>
            <p:cNvSpPr/>
            <p:nvPr/>
          </p:nvSpPr>
          <p:spPr>
            <a:xfrm>
              <a:off x="9866326" y="2971297"/>
              <a:ext cx="360000" cy="360000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32BD90-0BE4-2577-2554-6CACB117C04B}"/>
                </a:ext>
              </a:extLst>
            </p:cNvPr>
            <p:cNvSpPr/>
            <p:nvPr/>
          </p:nvSpPr>
          <p:spPr>
            <a:xfrm>
              <a:off x="10244410" y="2611297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6C612C1-6711-A0CE-58CA-13F281F875C7}"/>
                </a:ext>
              </a:extLst>
            </p:cNvPr>
            <p:cNvSpPr/>
            <p:nvPr/>
          </p:nvSpPr>
          <p:spPr>
            <a:xfrm>
              <a:off x="10244410" y="2971297"/>
              <a:ext cx="360000" cy="360000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L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1B4B346-AE23-F160-BF1B-7F0A3DA19B2B}"/>
                  </a:ext>
                </a:extLst>
              </p:cNvPr>
              <p:cNvSpPr txBox="1"/>
              <p:nvPr/>
            </p:nvSpPr>
            <p:spPr>
              <a:xfrm>
                <a:off x="10166665" y="2735010"/>
                <a:ext cx="7872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419" sz="2400" b="0" i="1" smtClean="0">
                          <a:latin typeface="Cambria Math" panose="02040503050406030204" pitchFamily="18" charset="0"/>
                        </a:rPr>
                        <m:t>𝐴𝑛𝑠</m:t>
                      </m:r>
                    </m:oMath>
                  </m:oMathPara>
                </a14:m>
                <a:endParaRPr lang="en-CL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1B4B346-AE23-F160-BF1B-7F0A3DA19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665" y="2735010"/>
                <a:ext cx="78726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33568ED-CFE1-F8F2-8E66-59B0C910CEC4}"/>
                  </a:ext>
                </a:extLst>
              </p:cNvPr>
              <p:cNvSpPr/>
              <p:nvPr/>
            </p:nvSpPr>
            <p:spPr>
              <a:xfrm>
                <a:off x="10166665" y="422637"/>
                <a:ext cx="1815470" cy="941479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dirty="0"/>
                  <a:t>Repeat until </a:t>
                </a:r>
                <a14:m>
                  <m:oMath xmlns:m="http://schemas.openxmlformats.org/officeDocument/2006/math">
                    <m:r>
                      <a:rPr lang="en-C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/>
                  <a:t> are found</a:t>
                </a: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33568ED-CFE1-F8F2-8E66-59B0C910C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665" y="422637"/>
                <a:ext cx="1815470" cy="9414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F6D4F09F-68A1-A66D-B65B-1A9CD92CFEE6}"/>
              </a:ext>
            </a:extLst>
          </p:cNvPr>
          <p:cNvSpPr txBox="1"/>
          <p:nvPr/>
        </p:nvSpPr>
        <p:spPr>
          <a:xfrm>
            <a:off x="10443118" y="4207818"/>
            <a:ext cx="2343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dirty="0"/>
              <a:t>.</a:t>
            </a:r>
          </a:p>
          <a:p>
            <a:r>
              <a:rPr lang="en-CL" dirty="0"/>
              <a:t>.</a:t>
            </a:r>
          </a:p>
          <a:p>
            <a:r>
              <a:rPr lang="en-CL" dirty="0"/>
              <a:t>.</a:t>
            </a:r>
          </a:p>
        </p:txBody>
      </p: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8EDB4ED6-7DAF-F58C-A860-1314248F9657}"/>
              </a:ext>
            </a:extLst>
          </p:cNvPr>
          <p:cNvCxnSpPr>
            <a:stCxn id="19" idx="3"/>
            <a:endCxn id="20" idx="2"/>
          </p:cNvCxnSpPr>
          <p:nvPr/>
        </p:nvCxnSpPr>
        <p:spPr>
          <a:xfrm flipV="1">
            <a:off x="4857049" y="3862028"/>
            <a:ext cx="2207830" cy="110061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ight Arrow 36">
            <a:extLst>
              <a:ext uri="{FF2B5EF4-FFF2-40B4-BE49-F238E27FC236}">
                <a16:creationId xmlns:a16="http://schemas.microsoft.com/office/drawing/2014/main" id="{E14B67F3-B08F-2323-F056-D3FF3F54BF30}"/>
              </a:ext>
            </a:extLst>
          </p:cNvPr>
          <p:cNvSpPr/>
          <p:nvPr/>
        </p:nvSpPr>
        <p:spPr>
          <a:xfrm>
            <a:off x="8681445" y="3812377"/>
            <a:ext cx="632163" cy="484632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5894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/>
      <p:bldP spid="21" grpId="0" animBg="1"/>
      <p:bldP spid="29" grpId="0"/>
      <p:bldP spid="30" grpId="0" animBg="1"/>
      <p:bldP spid="31" grpId="0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11978-D60D-3647-7FD3-28076E58C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A49F0-BE90-6692-630B-D2F6060D1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Iterate-and-query – Cost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DA1CD04-21E9-D799-1A4E-C595597D99AD}"/>
                  </a:ext>
                </a:extLst>
              </p:cNvPr>
              <p:cNvSpPr/>
              <p:nvPr/>
            </p:nvSpPr>
            <p:spPr>
              <a:xfrm>
                <a:off x="6640544" y="2697481"/>
                <a:ext cx="3543610" cy="2426110"/>
              </a:xfrm>
              <a:prstGeom prst="rect">
                <a:avLst/>
              </a:prstGeom>
              <a:solidFill>
                <a:schemeClr val="accent5">
                  <a:alpha val="29804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ctr"/>
                <a:endParaRPr lang="en-CL" dirty="0">
                  <a:solidFill>
                    <a:schemeClr val="tx1"/>
                  </a:solidFill>
                </a:endParaRPr>
              </a:p>
              <a:p>
                <a:pPr algn="r"/>
                <a:r>
                  <a:rPr lang="en-CL" dirty="0">
                    <a:solidFill>
                      <a:schemeClr val="tx1"/>
                    </a:solidFill>
                  </a:rPr>
                  <a:t>only computes the similarities required to output </a:t>
                </a:r>
                <a14:m>
                  <m:oMath xmlns:m="http://schemas.openxmlformats.org/officeDocument/2006/math">
                    <m:r>
                      <a:rPr lang="en-CL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CL" dirty="0">
                    <a:solidFill>
                      <a:schemeClr val="tx1"/>
                    </a:solidFill>
                  </a:rPr>
                  <a:t> answers</a:t>
                </a:r>
              </a:p>
              <a:p>
                <a:pPr algn="r"/>
                <a:endParaRPr lang="en-CL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DA1CD04-21E9-D799-1A4E-C595597D9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544" y="2697481"/>
                <a:ext cx="3543610" cy="2426110"/>
              </a:xfrm>
              <a:prstGeom prst="rect">
                <a:avLst/>
              </a:prstGeom>
              <a:blipFill>
                <a:blip r:embed="rId2"/>
                <a:stretch>
                  <a:fillRect r="-2847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F3A54EBD-0950-7F2D-F500-C68A99C3074B}"/>
              </a:ext>
            </a:extLst>
          </p:cNvPr>
          <p:cNvSpPr/>
          <p:nvPr/>
        </p:nvSpPr>
        <p:spPr>
          <a:xfrm>
            <a:off x="3096935" y="2697481"/>
            <a:ext cx="3543610" cy="2426110"/>
          </a:xfrm>
          <a:prstGeom prst="rect">
            <a:avLst/>
          </a:prstGeom>
          <a:solidFill>
            <a:srgbClr val="FFFF00">
              <a:alpha val="2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pPr algn="ctr"/>
            <a:endParaRPr lang="en-CL" dirty="0">
              <a:solidFill>
                <a:schemeClr val="tx1"/>
              </a:solidFill>
            </a:endParaRPr>
          </a:p>
          <a:p>
            <a:r>
              <a:rPr lang="en-CL" dirty="0">
                <a:solidFill>
                  <a:schemeClr val="tx1"/>
                </a:solidFill>
              </a:rPr>
              <a:t>wco cost to get the answers to the restricted versions of the graph pattern.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2739799-C345-E49F-D0B3-F5E9D614CA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7710" y="1428497"/>
                <a:ext cx="9486690" cy="3926152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:endParaRPr lang="en-C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s-419" sz="32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  <m:d>
                            <m:d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s-419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b>
                                <m:sup>
                                  <m:r>
                                    <a:rPr lang="es-419" sz="3200" i="1" dirty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419" sz="3200" i="1" dirty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CL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2739799-C345-E49F-D0B3-F5E9D614CA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7710" y="1428497"/>
                <a:ext cx="9486690" cy="392615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632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F9C00-E492-04E4-1442-DC23D23F1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Theoretical Cost Comparison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05BADD-BD30-02E1-D74B-5EB9896630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noProof="0" dirty="0"/>
                  <a:t>Even though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noProof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 noProof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 noProof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400" i="1" noProof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2400" i="1" noProof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 noProof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sub>
                          <m:sup>
                            <m:r>
                              <a:rPr lang="en-US" sz="2400" i="1" noProof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d>
                          <m:dPr>
                            <m:ctrlP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sz="2400" b="0" i="1" noProof="0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noProof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</m:oMath>
                </a14:m>
                <a:r>
                  <a:rPr lang="en-US" noProof="0" dirty="0"/>
                  <a:t>, which means that iterate-and-query would theoretically perform better than query-and-iterate,</a:t>
                </a:r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:r>
                  <a:rPr lang="en-US" noProof="0" dirty="0"/>
                  <a:t>it could happen that, in practice, the cost to compute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noProof="0" dirty="0"/>
                  <a:t> directly can be lower than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noProof="0" dirty="0"/>
                  <a:t> for many values of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noProof="0" dirty="0"/>
                  <a:t>.</a:t>
                </a:r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:endParaRPr lang="en-US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05BADD-BD30-02E1-D74B-5EB9896630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68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2167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8204AE-3536-AC85-C8EA-E72301D7F809}"/>
              </a:ext>
            </a:extLst>
          </p:cNvPr>
          <p:cNvSpPr/>
          <p:nvPr/>
        </p:nvSpPr>
        <p:spPr>
          <a:xfrm>
            <a:off x="1797573" y="4131295"/>
            <a:ext cx="2354703" cy="25340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B4A5D9-3030-644C-69D2-C28AF33E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Implementation</a:t>
            </a:r>
          </a:p>
        </p:txBody>
      </p:sp>
      <p:pic>
        <p:nvPicPr>
          <p:cNvPr id="5" name="Graphic 4" descr="Database with solid fill">
            <a:extLst>
              <a:ext uri="{FF2B5EF4-FFF2-40B4-BE49-F238E27FC236}">
                <a16:creationId xmlns:a16="http://schemas.microsoft.com/office/drawing/2014/main" id="{54F07F76-B5A2-2298-F50C-5CDB37D49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1068" y="4513876"/>
            <a:ext cx="914400" cy="914400"/>
          </a:xfrm>
          <a:prstGeom prst="rect">
            <a:avLst/>
          </a:prstGeom>
        </p:spPr>
      </p:pic>
      <p:pic>
        <p:nvPicPr>
          <p:cNvPr id="7" name="Graphic 6" descr="Connections outline">
            <a:extLst>
              <a:ext uri="{FF2B5EF4-FFF2-40B4-BE49-F238E27FC236}">
                <a16:creationId xmlns:a16="http://schemas.microsoft.com/office/drawing/2014/main" id="{0D79DF55-0CF9-43D7-E04C-3178C9676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1283" y="5773046"/>
            <a:ext cx="914400" cy="914400"/>
          </a:xfrm>
          <a:prstGeom prst="rect">
            <a:avLst/>
          </a:prstGeom>
        </p:spPr>
      </p:pic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2AE4B0C5-DC1B-692F-81D0-538149008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2523" y="4513876"/>
            <a:ext cx="914400" cy="914400"/>
          </a:xfrm>
          <a:prstGeom prst="rect">
            <a:avLst/>
          </a:prstGeom>
        </p:spPr>
      </p:pic>
      <p:pic>
        <p:nvPicPr>
          <p:cNvPr id="9" name="Graphic 8" descr="Database with solid fill">
            <a:extLst>
              <a:ext uri="{FF2B5EF4-FFF2-40B4-BE49-F238E27FC236}">
                <a16:creationId xmlns:a16="http://schemas.microsoft.com/office/drawing/2014/main" id="{5F0B4DB0-B880-7620-74C1-3A9B7F23C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9613" y="4513876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E10454-DB43-D6BE-1744-9398F3BB51DC}"/>
              </a:ext>
            </a:extLst>
          </p:cNvPr>
          <p:cNvSpPr txBox="1"/>
          <p:nvPr/>
        </p:nvSpPr>
        <p:spPr>
          <a:xfrm>
            <a:off x="2320499" y="4166599"/>
            <a:ext cx="16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dirty="0"/>
              <a:t>MillenniumDB</a:t>
            </a:r>
          </a:p>
        </p:txBody>
      </p:sp>
      <p:pic>
        <p:nvPicPr>
          <p:cNvPr id="13" name="Picture 12" descr="A green rectangle with black background&#10;&#10;Description automatically generated">
            <a:extLst>
              <a:ext uri="{FF2B5EF4-FFF2-40B4-BE49-F238E27FC236}">
                <a16:creationId xmlns:a16="http://schemas.microsoft.com/office/drawing/2014/main" id="{79E285F6-64C9-DC09-21AF-D0F7B2C037C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t="-1" r="64117" b="-9590"/>
          <a:stretch>
            <a:fillRect/>
          </a:stretch>
        </p:blipFill>
        <p:spPr>
          <a:xfrm>
            <a:off x="2093044" y="4136619"/>
            <a:ext cx="344773" cy="4222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4AD9DE-0B32-4A10-CC68-12AADA9CB6D6}"/>
              </a:ext>
            </a:extLst>
          </p:cNvPr>
          <p:cNvSpPr txBox="1"/>
          <p:nvPr/>
        </p:nvSpPr>
        <p:spPr>
          <a:xfrm>
            <a:off x="1797574" y="5428276"/>
            <a:ext cx="235470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L" dirty="0"/>
              <a:t>Leapfrog Triejoin</a:t>
            </a:r>
          </a:p>
        </p:txBody>
      </p:sp>
      <p:pic>
        <p:nvPicPr>
          <p:cNvPr id="1026" name="Picture 2" descr="Literature Review] Three Algorithms for Merging Hierarchical Navigable  Small World Graphs">
            <a:extLst>
              <a:ext uri="{FF2B5EF4-FFF2-40B4-BE49-F238E27FC236}">
                <a16:creationId xmlns:a16="http://schemas.microsoft.com/office/drawing/2014/main" id="{F5E4CA62-63AA-CB97-7019-10762A54F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297" y="1327039"/>
            <a:ext cx="2736371" cy="273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riangle 15">
            <a:extLst>
              <a:ext uri="{FF2B5EF4-FFF2-40B4-BE49-F238E27FC236}">
                <a16:creationId xmlns:a16="http://schemas.microsoft.com/office/drawing/2014/main" id="{D61F4CB7-0D24-3E7F-E2AA-9B9C95AB75A6}"/>
              </a:ext>
            </a:extLst>
          </p:cNvPr>
          <p:cNvSpPr/>
          <p:nvPr/>
        </p:nvSpPr>
        <p:spPr>
          <a:xfrm>
            <a:off x="1575466" y="3169111"/>
            <a:ext cx="1035155" cy="842595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L" sz="800" dirty="0"/>
              <a:t>HSNW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2921AE-DB19-CEA7-4F40-8457FD583565}"/>
              </a:ext>
            </a:extLst>
          </p:cNvPr>
          <p:cNvSpPr txBox="1"/>
          <p:nvPr/>
        </p:nvSpPr>
        <p:spPr>
          <a:xfrm>
            <a:off x="4616971" y="1848782"/>
            <a:ext cx="7532643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?person ?</a:t>
            </a:r>
            <a:r>
              <a:rPr lang="en-US" dirty="0" err="1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dirty="0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</a:p>
          <a:p>
            <a:pPr>
              <a:buNone/>
            </a:pP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?person 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:won :</a:t>
            </a:r>
            <a:r>
              <a:rPr lang="en-US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Turing_Award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</a:p>
          <a:p>
            <a:pPr>
              <a:buNone/>
            </a:pP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:</a:t>
            </a:r>
            <a:r>
              <a:rPr lang="en-US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Geoffrey_Hinton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:</a:t>
            </a:r>
            <a:r>
              <a:rPr lang="en-US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hasVector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?vector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>
              <a:buNone/>
            </a:pP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?person </a:t>
            </a:r>
            <a:r>
              <a:rPr lang="en-US" dirty="0" err="1">
                <a:solidFill>
                  <a:srgbClr val="00B05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proc</a:t>
            </a:r>
            <a:r>
              <a:rPr lang="en-US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:hnswIterator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chemeClr val="accent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indexName</a:t>
            </a:r>
            <a:r>
              <a:rPr lang="en-US" dirty="0">
                <a:solidFill>
                  <a:schemeClr val="accent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?vector ?</a:t>
            </a:r>
            <a:r>
              <a:rPr lang="en-US" dirty="0" err="1">
                <a:solidFill>
                  <a:schemeClr val="accent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buNone/>
            </a:pP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r>
              <a:rPr lang="en-US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LIMIT</a:t>
            </a:r>
            <a:r>
              <a:rPr lang="en-US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100 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E4550CE-4BFE-5005-0A66-C2CDCE084E74}"/>
                  </a:ext>
                </a:extLst>
              </p:cNvPr>
              <p:cNvSpPr/>
              <p:nvPr/>
            </p:nvSpPr>
            <p:spPr>
              <a:xfrm>
                <a:off x="4616972" y="4063410"/>
                <a:ext cx="7532643" cy="211428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lang="en-CL" dirty="0"/>
                  <a:t>We include: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L" dirty="0"/>
                  <a:t>Special v</a:t>
                </a:r>
                <a:r>
                  <a:rPr lang="en-US" dirty="0"/>
                  <a:t>e</a:t>
                </a:r>
                <a:r>
                  <a:rPr lang="en-CL" dirty="0"/>
                  <a:t>ctor datatype: </a:t>
                </a:r>
                <a:br>
                  <a:rPr lang="en-CL" dirty="0"/>
                </a:br>
                <a:r>
                  <a:rPr lang="en-US" sz="16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"[1,2,3]"^^</a:t>
                </a:r>
                <a:r>
                  <a:rPr lang="en-US" sz="16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type:tensorFloat</a:t>
                </a: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Neue Haas Grotesk Text Pro" panose="020B0504020202020204" pitchFamily="34" charset="77"/>
                    <a:cs typeface="Courier New" panose="02070309020205020404" pitchFamily="49" charset="0"/>
                  </a:rPr>
                  <a:t>Distance functions:  </a:t>
                </a:r>
                <a:br>
                  <a:rPr lang="en-US" dirty="0">
                    <a:latin typeface="Neue Haas Grotesk Text Pro" panose="020B0504020202020204" pitchFamily="34" charset="77"/>
                    <a:cs typeface="Courier New" panose="02070309020205020404" pitchFamily="49" charset="0"/>
                  </a:rPr>
                </a:br>
                <a:r>
                  <a:rPr lang="en-US" sz="16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fn:manhattanDistance</a:t>
                </a:r>
                <a:r>
                  <a:rPr lang="en-US" sz="16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(?vector,"[1,2,3]"^^</a:t>
                </a:r>
                <a:r>
                  <a:rPr lang="en-US" sz="16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type:tensorFloat</a:t>
                </a:r>
                <a:r>
                  <a:rPr lang="en-US" sz="16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  <a:r>
                  <a:rPr lang="en-US" sz="1600" dirty="0"/>
                  <a:t> 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Neue Haas Grotesk Text Pro" panose="020B0504020202020204" pitchFamily="34" charset="77"/>
                    <a:cs typeface="Courier New" panose="02070309020205020404" pitchFamily="49" charset="0"/>
                  </a:rPr>
                  <a:t>HSNW Iterators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𝑛𝑒𝑥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𝑡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𝜏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>
                    <a:latin typeface="Neue Haas Grotesk Text Pro" panose="020B0504020202020204" pitchFamily="34" charset="77"/>
                    <a:cs typeface="Courier New" panose="02070309020205020404" pitchFamily="49" charset="0"/>
                  </a:rPr>
                  <a:t> function)</a:t>
                </a:r>
                <a:br>
                  <a:rPr lang="en-US" dirty="0">
                    <a:latin typeface="Neue Haas Grotesk Text Pro" panose="020B0504020202020204" pitchFamily="34" charset="77"/>
                    <a:cs typeface="Courier New" panose="02070309020205020404" pitchFamily="49" charset="0"/>
                  </a:rPr>
                </a:br>
                <a:r>
                  <a:rPr lang="en-US" sz="16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proc:hnswIterator</a:t>
                </a:r>
                <a:r>
                  <a:rPr lang="en-US" sz="16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(“index” ?vector ?</a:t>
                </a:r>
                <a:r>
                  <a:rPr lang="en-US" sz="16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dist</a:t>
                </a:r>
                <a:r>
                  <a:rPr lang="en-US" sz="16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  <a:endParaRPr lang="en-CL" dirty="0">
                  <a:latin typeface="Neue Haas Grotesk Text Pro" panose="020B0504020202020204" pitchFamily="34" charset="77"/>
                  <a:cs typeface="Courier New" panose="02070309020205020404" pitchFamily="49" charset="0"/>
                </a:endParaRPr>
              </a:p>
              <a:p>
                <a:endParaRPr lang="en-CL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E4550CE-4BFE-5005-0A66-C2CDCE084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972" y="4063410"/>
                <a:ext cx="7532643" cy="2114280"/>
              </a:xfrm>
              <a:prstGeom prst="rect">
                <a:avLst/>
              </a:prstGeom>
              <a:blipFill>
                <a:blip r:embed="rId8"/>
                <a:stretch>
                  <a:fillRect l="-503" t="-1190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697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FE5F-1B43-A312-9E22-19A38F5C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EC44E-9A0E-8CDC-66FC-7F3D4226A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Q1: How much faster can Query-and-Iterate and Iterate-and-Query be for solving k-GSS in practice?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Q2: For increasing values of k, when does the baseline become a better algorithm? Regarding the number of answers, what is the selectivity range where our alternatives perform better?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Q3: How does the ANN version of Query-and-Iterate and Iterate-and-Query compare to the baseline in terms of the quality of the answers?</a:t>
            </a:r>
            <a:endParaRPr lang="en-CL" dirty="0"/>
          </a:p>
        </p:txBody>
      </p:sp>
    </p:spTree>
    <p:extLst>
      <p:ext uri="{BB962C8B-B14F-4D97-AF65-F5344CB8AC3E}">
        <p14:creationId xmlns:p14="http://schemas.microsoft.com/office/powerpoint/2010/main" val="3538845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70598-A6C6-C66B-C76D-2AD09E347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Setup, Data and Queries</a:t>
            </a:r>
          </a:p>
        </p:txBody>
      </p:sp>
      <p:pic>
        <p:nvPicPr>
          <p:cNvPr id="5" name="Graphic 4" descr="Server outline">
            <a:extLst>
              <a:ext uri="{FF2B5EF4-FFF2-40B4-BE49-F238E27FC236}">
                <a16:creationId xmlns:a16="http://schemas.microsoft.com/office/drawing/2014/main" id="{5BD1ACF3-23B8-EDA1-1273-0890E8A10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5156" y="1467317"/>
            <a:ext cx="1465385" cy="1465385"/>
          </a:xfrm>
          <a:prstGeom prst="rect">
            <a:avLst/>
          </a:prstGeom>
        </p:spPr>
      </p:pic>
      <p:pic>
        <p:nvPicPr>
          <p:cNvPr id="11" name="Graphic 10" descr="Help outline">
            <a:extLst>
              <a:ext uri="{FF2B5EF4-FFF2-40B4-BE49-F238E27FC236}">
                <a16:creationId xmlns:a16="http://schemas.microsoft.com/office/drawing/2014/main" id="{DF8ED663-3340-1FE5-9372-114C8DA54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5156" y="4966310"/>
            <a:ext cx="1380505" cy="13805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DC5C6F-1487-0DE8-5B1F-B0A7D2C58E24}"/>
              </a:ext>
            </a:extLst>
          </p:cNvPr>
          <p:cNvSpPr txBox="1"/>
          <p:nvPr/>
        </p:nvSpPr>
        <p:spPr>
          <a:xfrm>
            <a:off x="6408787" y="1880342"/>
            <a:ext cx="3978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Intel® Xeon® Silver 4110 @ 2.10GHz</a:t>
            </a:r>
          </a:p>
          <a:p>
            <a:pPr algn="ctr"/>
            <a:r>
              <a:rPr lang="en-US" dirty="0"/>
              <a:t>118GB of RAM, </a:t>
            </a:r>
            <a:r>
              <a:rPr lang="en-US" dirty="0" err="1"/>
              <a:t>Devuan</a:t>
            </a:r>
            <a:r>
              <a:rPr lang="en-US" dirty="0"/>
              <a:t> Chimaera 4.</a:t>
            </a:r>
            <a:endParaRPr lang="en-CL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7D78DE-24DC-6860-2918-849ED6348FE9}"/>
              </a:ext>
            </a:extLst>
          </p:cNvPr>
          <p:cNvGrpSpPr/>
          <p:nvPr/>
        </p:nvGrpSpPr>
        <p:grpSpPr>
          <a:xfrm>
            <a:off x="2614456" y="3034357"/>
            <a:ext cx="1706784" cy="1781884"/>
            <a:chOff x="2744061" y="3800186"/>
            <a:chExt cx="1706784" cy="1781884"/>
          </a:xfrm>
        </p:grpSpPr>
        <p:pic>
          <p:nvPicPr>
            <p:cNvPr id="7" name="Graphic 6" descr="Connections outline">
              <a:extLst>
                <a:ext uri="{FF2B5EF4-FFF2-40B4-BE49-F238E27FC236}">
                  <a16:creationId xmlns:a16="http://schemas.microsoft.com/office/drawing/2014/main" id="{922B9E49-D730-F3CE-4342-E39BEB352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36445" y="462075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Database outline">
              <a:extLst>
                <a:ext uri="{FF2B5EF4-FFF2-40B4-BE49-F238E27FC236}">
                  <a16:creationId xmlns:a16="http://schemas.microsoft.com/office/drawing/2014/main" id="{8ECD5C56-AADB-B61D-CAB3-81464D6D9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467849" y="3800186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Database outline">
              <a:extLst>
                <a:ext uri="{FF2B5EF4-FFF2-40B4-BE49-F238E27FC236}">
                  <a16:creationId xmlns:a16="http://schemas.microsoft.com/office/drawing/2014/main" id="{70FFF6C2-13EE-02A4-A420-F73C8159F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744061" y="3800186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atabase outline">
              <a:extLst>
                <a:ext uri="{FF2B5EF4-FFF2-40B4-BE49-F238E27FC236}">
                  <a16:creationId xmlns:a16="http://schemas.microsoft.com/office/drawing/2014/main" id="{60938691-F584-6314-3E1C-440B0E9D2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764901" y="4667670"/>
              <a:ext cx="914400" cy="914400"/>
            </a:xfrm>
            <a:prstGeom prst="rect">
              <a:avLst/>
            </a:prstGeom>
          </p:spPr>
        </p:pic>
      </p:grpSp>
      <p:pic>
        <p:nvPicPr>
          <p:cNvPr id="16" name="Imagen 1">
            <a:extLst>
              <a:ext uri="{FF2B5EF4-FFF2-40B4-BE49-F238E27FC236}">
                <a16:creationId xmlns:a16="http://schemas.microsoft.com/office/drawing/2014/main" id="{30E466F0-0E6B-0826-9ABF-8CDDA5280E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9898" y="3227411"/>
            <a:ext cx="2557895" cy="1115612"/>
          </a:xfrm>
          <a:prstGeom prst="rect">
            <a:avLst/>
          </a:prstGeom>
        </p:spPr>
      </p:pic>
      <p:pic>
        <p:nvPicPr>
          <p:cNvPr id="1026" name="Picture 2" descr="Wikidata - Wikipedia">
            <a:extLst>
              <a:ext uri="{FF2B5EF4-FFF2-40B4-BE49-F238E27FC236}">
                <a16:creationId xmlns:a16="http://schemas.microsoft.com/office/drawing/2014/main" id="{C9AF2167-79B6-1395-7E69-888CCD883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329" y="3006700"/>
            <a:ext cx="2396569" cy="169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Wikidata - Wikipedia">
            <a:extLst>
              <a:ext uri="{FF2B5EF4-FFF2-40B4-BE49-F238E27FC236}">
                <a16:creationId xmlns:a16="http://schemas.microsoft.com/office/drawing/2014/main" id="{566FA645-72D3-00FC-4E13-649E7AA40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552" y="5189780"/>
            <a:ext cx="1413580" cy="10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9D7A5C2-324F-FD37-5A3E-4127A916414D}"/>
              </a:ext>
            </a:extLst>
          </p:cNvPr>
          <p:cNvSpPr txBox="1"/>
          <p:nvPr/>
        </p:nvSpPr>
        <p:spPr>
          <a:xfrm>
            <a:off x="6645301" y="5366926"/>
            <a:ext cx="5369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dirty="0"/>
              <a:t>Query Logs – Took 200 queries involving images</a:t>
            </a:r>
            <a:br>
              <a:rPr lang="en-CL" dirty="0"/>
            </a:br>
            <a:r>
              <a:rPr lang="en-CL" dirty="0"/>
              <a:t>and converted them in a k-GSS query</a:t>
            </a:r>
          </a:p>
        </p:txBody>
      </p:sp>
    </p:spTree>
    <p:extLst>
      <p:ext uri="{BB962C8B-B14F-4D97-AF65-F5344CB8AC3E}">
        <p14:creationId xmlns:p14="http://schemas.microsoft.com/office/powerpoint/2010/main" val="494487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2241C-6CBF-3762-3155-B0A089391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 Evaluation Time</a:t>
            </a:r>
          </a:p>
        </p:txBody>
      </p:sp>
      <p:pic>
        <p:nvPicPr>
          <p:cNvPr id="5" name="Content Placeholder 4" descr="A graph of different sizes and shapes&#10;&#10;AI-generated content may be incorrect.">
            <a:extLst>
              <a:ext uri="{FF2B5EF4-FFF2-40B4-BE49-F238E27FC236}">
                <a16:creationId xmlns:a16="http://schemas.microsoft.com/office/drawing/2014/main" id="{496B6DAF-8FBE-A19E-58C4-68B23C3A7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160" y="2431369"/>
            <a:ext cx="8879680" cy="2720654"/>
          </a:xfrm>
        </p:spPr>
      </p:pic>
    </p:spTree>
    <p:extLst>
      <p:ext uri="{BB962C8B-B14F-4D97-AF65-F5344CB8AC3E}">
        <p14:creationId xmlns:p14="http://schemas.microsoft.com/office/powerpoint/2010/main" val="1772925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F0708-23A7-301C-CD69-F0CFFBFA6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Query Evaluation Time - Selectivity Analysis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FC93DE-40D5-56C9-48A0-DAA6CA7B2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6832" y="2212622"/>
            <a:ext cx="9317568" cy="37615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39FBFB-A45C-3945-ED48-90D4E42AF172}"/>
              </a:ext>
            </a:extLst>
          </p:cNvPr>
          <p:cNvSpPr/>
          <p:nvPr/>
        </p:nvSpPr>
        <p:spPr>
          <a:xfrm>
            <a:off x="2664177" y="2071511"/>
            <a:ext cx="270934" cy="282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1CBC81C-085B-38D2-B775-835476A9E779}"/>
                  </a:ext>
                </a:extLst>
              </p:cNvPr>
              <p:cNvSpPr/>
              <p:nvPr/>
            </p:nvSpPr>
            <p:spPr>
              <a:xfrm>
                <a:off x="2918178" y="6216371"/>
                <a:ext cx="6355644" cy="37253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L" sz="1600" dirty="0"/>
                  <a:t>We see an improvement when selectivity is low: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CL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L" sz="16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CL" sz="16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L" sz="160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CL" sz="1600" i="1" dirty="0" smtClean="0">
                        <a:latin typeface="Cambria Math" panose="02040503050406030204" pitchFamily="18" charset="0"/>
                      </a:rPr>
                      <m:t>&gt;250</m:t>
                    </m:r>
                    <m:r>
                      <a:rPr lang="es-419" sz="16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CL" sz="1600" i="1" dirty="0" smtClean="0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en-CL" sz="16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1CBC81C-085B-38D2-B775-835476A9E7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178" y="6216371"/>
                <a:ext cx="6355644" cy="372533"/>
              </a:xfrm>
              <a:prstGeom prst="rect">
                <a:avLst/>
              </a:prstGeom>
              <a:blipFill>
                <a:blip r:embed="rId3"/>
                <a:stretch>
                  <a:fillRect r="-199" b="-12903"/>
                </a:stretch>
              </a:blipFill>
            </p:spPr>
            <p:txBody>
              <a:bodyPr/>
              <a:lstStyle/>
              <a:p>
                <a:r>
                  <a:rPr lang="en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595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C5A0-C504-6AE2-30C0-BF8FEFA7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Quality of Answers</a:t>
            </a:r>
          </a:p>
        </p:txBody>
      </p:sp>
      <p:pic>
        <p:nvPicPr>
          <p:cNvPr id="5" name="Content Placeholder 4" descr="A diagram of a graph&#10;&#10;AI-generated content may be incorrect.">
            <a:extLst>
              <a:ext uri="{FF2B5EF4-FFF2-40B4-BE49-F238E27FC236}">
                <a16:creationId xmlns:a16="http://schemas.microsoft.com/office/drawing/2014/main" id="{47E691C9-681B-2C64-76ED-C6C279275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7013" y="2588864"/>
            <a:ext cx="8888083" cy="2799909"/>
          </a:xfrm>
        </p:spPr>
      </p:pic>
    </p:spTree>
    <p:extLst>
      <p:ext uri="{BB962C8B-B14F-4D97-AF65-F5344CB8AC3E}">
        <p14:creationId xmlns:p14="http://schemas.microsoft.com/office/powerpoint/2010/main" val="3820403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2881-D1F7-AE45-8687-151E5935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L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8B76E-C8D4-EE70-B3A9-835D4168F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710" y="1843927"/>
            <a:ext cx="9926957" cy="4342384"/>
          </a:xfrm>
        </p:spPr>
        <p:txBody>
          <a:bodyPr>
            <a:normAutofit fontScale="92500" lnSpcReduction="20000"/>
          </a:bodyPr>
          <a:lstStyle/>
          <a:p>
            <a:pPr>
              <a:buFont typeface="System Font Regular"/>
              <a:buChar char="✅"/>
            </a:pPr>
            <a:r>
              <a:rPr lang="en-CL" dirty="0"/>
              <a:t> Algorithms for graph patterns and similarity search combined evaluation present better theoretical times than the baseline (current implementation on most systems)</a:t>
            </a:r>
          </a:p>
          <a:p>
            <a:pPr>
              <a:buFont typeface="System Font Regular"/>
              <a:buChar char="✅"/>
            </a:pPr>
            <a:r>
              <a:rPr lang="en-CL" dirty="0"/>
              <a:t> Our algorithms perform well in practice when selectivity is low, baseline is more straightforward when there are fewer answers</a:t>
            </a:r>
          </a:p>
          <a:p>
            <a:pPr>
              <a:buFont typeface="System Font Regular"/>
              <a:buChar char="✅"/>
            </a:pPr>
            <a:r>
              <a:rPr lang="en-CL" dirty="0"/>
              <a:t> We offer an open-source implementation with modern indices and worst-case-optimal join algorithms</a:t>
            </a:r>
          </a:p>
          <a:p>
            <a:pPr>
              <a:buFont typeface="System Font Regular"/>
              <a:buChar char="⏩️"/>
            </a:pPr>
            <a:r>
              <a:rPr lang="en-CL" dirty="0"/>
              <a:t> Further research on indices that can </a:t>
            </a:r>
            <a:r>
              <a:rPr lang="en-CL"/>
              <a:t>manage semantically-filtered </a:t>
            </a:r>
            <a:r>
              <a:rPr lang="en-CL" dirty="0"/>
              <a:t>distance pruning is needed</a:t>
            </a:r>
          </a:p>
          <a:p>
            <a:pPr>
              <a:buFont typeface="System Font Regular"/>
              <a:buChar char="⏩️"/>
            </a:pPr>
            <a:r>
              <a:rPr lang="en-CL" dirty="0"/>
              <a:t> We can intervene the functioning of the LTJ algorithm to better utilize the inputs of these combined algorithms, in hopes of better performace at higher selectivities</a:t>
            </a:r>
          </a:p>
        </p:txBody>
      </p:sp>
    </p:spTree>
    <p:extLst>
      <p:ext uri="{BB962C8B-B14F-4D97-AF65-F5344CB8AC3E}">
        <p14:creationId xmlns:p14="http://schemas.microsoft.com/office/powerpoint/2010/main" val="3336536104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Interweave-R1">
      <a:dk1>
        <a:srgbClr val="000000"/>
      </a:dk1>
      <a:lt1>
        <a:srgbClr val="FFFFFF"/>
      </a:lt1>
      <a:dk2>
        <a:srgbClr val="292C2D"/>
      </a:dk2>
      <a:lt2>
        <a:srgbClr val="DDDEDD"/>
      </a:lt2>
      <a:accent1>
        <a:srgbClr val="0BA5E8"/>
      </a:accent1>
      <a:accent2>
        <a:srgbClr val="5066E1"/>
      </a:accent2>
      <a:accent3>
        <a:srgbClr val="894EC0"/>
      </a:accent3>
      <a:accent4>
        <a:srgbClr val="E54196"/>
      </a:accent4>
      <a:accent5>
        <a:srgbClr val="BE4449"/>
      </a:accent5>
      <a:accent6>
        <a:srgbClr val="F55822"/>
      </a:accent6>
      <a:hlink>
        <a:srgbClr val="C22DD8"/>
      </a:hlink>
      <a:folHlink>
        <a:srgbClr val="737F82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9575</TotalTime>
  <Words>1654</Words>
  <Application>Microsoft Macintosh PowerPoint</Application>
  <PresentationFormat>Widescreen</PresentationFormat>
  <Paragraphs>311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Malgun Gothic</vt:lpstr>
      <vt:lpstr>Aptos</vt:lpstr>
      <vt:lpstr>Arial</vt:lpstr>
      <vt:lpstr>Cambria Math</vt:lpstr>
      <vt:lpstr>Century Gothic</vt:lpstr>
      <vt:lpstr>Consolas</vt:lpstr>
      <vt:lpstr>Courier New</vt:lpstr>
      <vt:lpstr>Helvetica Neue Medium</vt:lpstr>
      <vt:lpstr>Neue Haas Grotesk Text Pro</vt:lpstr>
      <vt:lpstr>System Font Regular</vt:lpstr>
      <vt:lpstr>InterweaveVTI</vt:lpstr>
      <vt:lpstr>PowerPoint Presentation</vt:lpstr>
      <vt:lpstr>PowerPoint Presentation</vt:lpstr>
      <vt:lpstr>PowerPoint Presentation</vt:lpstr>
      <vt:lpstr>The Goal</vt:lpstr>
      <vt:lpstr>Baseline Query-and-Select Algorithm</vt:lpstr>
      <vt:lpstr>Graph Querying or Similarity Search?  Both!</vt:lpstr>
      <vt:lpstr>Definitions – Multimodal Knowledge Graph</vt:lpstr>
      <vt:lpstr>Definition: Worst-case Optimal Joins in Graph Databases</vt:lpstr>
      <vt:lpstr>Definition: r-range Similarity Search</vt:lpstr>
      <vt:lpstr>Solving r-range Similarity Search</vt:lpstr>
      <vt:lpstr>Definition: k-NN Similarity Search</vt:lpstr>
      <vt:lpstr>Solving k-NN Similarity Search</vt:lpstr>
      <vt:lpstr>Range Optimal Algorithms</vt:lpstr>
      <vt:lpstr>INNs, Iterators and next(t)</vt:lpstr>
      <vt:lpstr>The Problem: Top-k Graph Similarity Search (kGSS)</vt:lpstr>
      <vt:lpstr>As a SPARQL Query</vt:lpstr>
      <vt:lpstr>Cost Model</vt:lpstr>
      <vt:lpstr>Query-and-Select Costs</vt:lpstr>
      <vt:lpstr>Query-and-Select Costs</vt:lpstr>
      <vt:lpstr>Our Algorithms</vt:lpstr>
      <vt:lpstr>Query-and-iterate</vt:lpstr>
      <vt:lpstr>Query-and-iterate</vt:lpstr>
      <vt:lpstr>Query-and-iterate</vt:lpstr>
      <vt:lpstr>Query-and-iterate</vt:lpstr>
      <vt:lpstr>Query-and-iterate – Cost </vt:lpstr>
      <vt:lpstr>Iterate-and-query (iaq)</vt:lpstr>
      <vt:lpstr>Iterate-and-query – Cost </vt:lpstr>
      <vt:lpstr>Theoretical Cost Comparison</vt:lpstr>
      <vt:lpstr>Implementation</vt:lpstr>
      <vt:lpstr>Experiments</vt:lpstr>
      <vt:lpstr>Setup, Data and Queries</vt:lpstr>
      <vt:lpstr>Query Evaluation Time</vt:lpstr>
      <vt:lpstr>Query Evaluation Time - Selectivity Analysis</vt:lpstr>
      <vt:lpstr>Quality of Answers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Mirando el Mundo Real a través de los Grafos</dc:title>
  <dc:creator>Sebastian Camilo Ferrada Aliaga (sebastian.ferrada)</dc:creator>
  <cp:lastModifiedBy>Sebastian Camilo Ferrada Aliaga (sebastian.ferrada)</cp:lastModifiedBy>
  <cp:revision>31</cp:revision>
  <dcterms:created xsi:type="dcterms:W3CDTF">2024-04-09T18:27:05Z</dcterms:created>
  <dcterms:modified xsi:type="dcterms:W3CDTF">2025-12-07T18:53:38Z</dcterms:modified>
</cp:coreProperties>
</file>