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</p:sldMasterIdLst>
  <p:notesMasterIdLst>
    <p:notesMasterId r:id="rId46"/>
  </p:notesMasterIdLst>
  <p:sldIdLst>
    <p:sldId id="372" r:id="rId2"/>
    <p:sldId id="257" r:id="rId3"/>
    <p:sldId id="258" r:id="rId4"/>
    <p:sldId id="260" r:id="rId5"/>
    <p:sldId id="261" r:id="rId6"/>
    <p:sldId id="262" r:id="rId7"/>
    <p:sldId id="263" r:id="rId8"/>
    <p:sldId id="392" r:id="rId9"/>
    <p:sldId id="370" r:id="rId10"/>
    <p:sldId id="264" r:id="rId11"/>
    <p:sldId id="265" r:id="rId12"/>
    <p:sldId id="394" r:id="rId13"/>
    <p:sldId id="266" r:id="rId14"/>
    <p:sldId id="268" r:id="rId15"/>
    <p:sldId id="267" r:id="rId16"/>
    <p:sldId id="269" r:id="rId17"/>
    <p:sldId id="388" r:id="rId18"/>
    <p:sldId id="373" r:id="rId19"/>
    <p:sldId id="271" r:id="rId20"/>
    <p:sldId id="272" r:id="rId21"/>
    <p:sldId id="273" r:id="rId22"/>
    <p:sldId id="274" r:id="rId23"/>
    <p:sldId id="277" r:id="rId24"/>
    <p:sldId id="278" r:id="rId25"/>
    <p:sldId id="371" r:id="rId26"/>
    <p:sldId id="279" r:id="rId27"/>
    <p:sldId id="393" r:id="rId28"/>
    <p:sldId id="374" r:id="rId29"/>
    <p:sldId id="375" r:id="rId30"/>
    <p:sldId id="376" r:id="rId31"/>
    <p:sldId id="270" r:id="rId32"/>
    <p:sldId id="378" r:id="rId33"/>
    <p:sldId id="377" r:id="rId34"/>
    <p:sldId id="380" r:id="rId35"/>
    <p:sldId id="381" r:id="rId36"/>
    <p:sldId id="379" r:id="rId37"/>
    <p:sldId id="385" r:id="rId38"/>
    <p:sldId id="386" r:id="rId39"/>
    <p:sldId id="389" r:id="rId40"/>
    <p:sldId id="382" r:id="rId41"/>
    <p:sldId id="383" r:id="rId42"/>
    <p:sldId id="384" r:id="rId43"/>
    <p:sldId id="390" r:id="rId44"/>
    <p:sldId id="39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4"/>
    <p:restoredTop sz="94700"/>
  </p:normalViewPr>
  <p:slideViewPr>
    <p:cSldViewPr snapToGrid="0">
      <p:cViewPr varScale="1">
        <p:scale>
          <a:sx n="118" d="100"/>
          <a:sy n="118" d="100"/>
        </p:scale>
        <p:origin x="4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019086-CDB5-4295-AA4C-D0C221812D94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A3F5D70-40BF-46BC-A9A1-499F2EF6CEA1}">
      <dgm:prSet/>
      <dgm:spPr/>
      <dgm:t>
        <a:bodyPr/>
        <a:lstStyle/>
        <a:p>
          <a:r>
            <a:rPr lang="en-US"/>
            <a:t>Hay datos incompletos</a:t>
          </a:r>
        </a:p>
      </dgm:t>
    </dgm:pt>
    <dgm:pt modelId="{12056D64-9664-4C84-842F-771564E6FAE9}" type="parTrans" cxnId="{A2BD4F25-DC44-4E36-B594-E7E1DC8DCA47}">
      <dgm:prSet/>
      <dgm:spPr/>
      <dgm:t>
        <a:bodyPr/>
        <a:lstStyle/>
        <a:p>
          <a:endParaRPr lang="en-US"/>
        </a:p>
      </dgm:t>
    </dgm:pt>
    <dgm:pt modelId="{1537B732-1C7B-465C-8D2C-22AD65D5D952}" type="sibTrans" cxnId="{A2BD4F25-DC44-4E36-B594-E7E1DC8DCA47}">
      <dgm:prSet/>
      <dgm:spPr/>
      <dgm:t>
        <a:bodyPr/>
        <a:lstStyle/>
        <a:p>
          <a:endParaRPr lang="en-US"/>
        </a:p>
      </dgm:t>
    </dgm:pt>
    <dgm:pt modelId="{61B6958B-5EA8-4406-A859-1FAB3C81CCAF}">
      <dgm:prSet/>
      <dgm:spPr/>
      <dgm:t>
        <a:bodyPr/>
        <a:lstStyle/>
        <a:p>
          <a:r>
            <a:rPr lang="en-US"/>
            <a:t>Hay datos erróneos</a:t>
          </a:r>
        </a:p>
      </dgm:t>
    </dgm:pt>
    <dgm:pt modelId="{2443B56E-0EB7-45C1-A7C0-A93D9F87DCDA}" type="parTrans" cxnId="{C1928E52-4520-4809-AA60-F0C2384E7BFD}">
      <dgm:prSet/>
      <dgm:spPr/>
      <dgm:t>
        <a:bodyPr/>
        <a:lstStyle/>
        <a:p>
          <a:endParaRPr lang="en-US"/>
        </a:p>
      </dgm:t>
    </dgm:pt>
    <dgm:pt modelId="{BF32F049-554D-4018-873F-6A85E37862E8}" type="sibTrans" cxnId="{C1928E52-4520-4809-AA60-F0C2384E7BFD}">
      <dgm:prSet/>
      <dgm:spPr/>
      <dgm:t>
        <a:bodyPr/>
        <a:lstStyle/>
        <a:p>
          <a:endParaRPr lang="en-US"/>
        </a:p>
      </dgm:t>
    </dgm:pt>
    <dgm:pt modelId="{BA00B48E-8436-467F-AB03-679CC3A74903}">
      <dgm:prSet/>
      <dgm:spPr/>
      <dgm:t>
        <a:bodyPr/>
        <a:lstStyle/>
        <a:p>
          <a:r>
            <a:rPr lang="en-US"/>
            <a:t>Hay desacuerdos</a:t>
          </a:r>
        </a:p>
      </dgm:t>
    </dgm:pt>
    <dgm:pt modelId="{99F9CA54-DDB0-4117-A3EB-A603889EBB31}" type="parTrans" cxnId="{1F988CD1-0A9E-4BE9-BD8D-2DAD0142EDD9}">
      <dgm:prSet/>
      <dgm:spPr/>
      <dgm:t>
        <a:bodyPr/>
        <a:lstStyle/>
        <a:p>
          <a:endParaRPr lang="en-US"/>
        </a:p>
      </dgm:t>
    </dgm:pt>
    <dgm:pt modelId="{51E1B484-162F-444E-8CE4-62C68BF3651F}" type="sibTrans" cxnId="{1F988CD1-0A9E-4BE9-BD8D-2DAD0142EDD9}">
      <dgm:prSet/>
      <dgm:spPr/>
      <dgm:t>
        <a:bodyPr/>
        <a:lstStyle/>
        <a:p>
          <a:endParaRPr lang="en-US"/>
        </a:p>
      </dgm:t>
    </dgm:pt>
    <dgm:pt modelId="{39193B17-7FBB-4F47-9A75-0C3EB2EA9441}">
      <dgm:prSet/>
      <dgm:spPr/>
      <dgm:t>
        <a:bodyPr/>
        <a:lstStyle/>
        <a:p>
          <a:r>
            <a:rPr lang="en-US"/>
            <a:t>Hay múltiples modalidades</a:t>
          </a:r>
        </a:p>
      </dgm:t>
    </dgm:pt>
    <dgm:pt modelId="{3A8F3084-BB6F-4049-9D7C-557F565E9594}" type="parTrans" cxnId="{37F450A0-50FB-48E9-9183-03464C7C36D1}">
      <dgm:prSet/>
      <dgm:spPr/>
      <dgm:t>
        <a:bodyPr/>
        <a:lstStyle/>
        <a:p>
          <a:endParaRPr lang="en-US"/>
        </a:p>
      </dgm:t>
    </dgm:pt>
    <dgm:pt modelId="{D1BABC2E-5437-472E-A1B0-A6A39EE5375C}" type="sibTrans" cxnId="{37F450A0-50FB-48E9-9183-03464C7C36D1}">
      <dgm:prSet/>
      <dgm:spPr/>
      <dgm:t>
        <a:bodyPr/>
        <a:lstStyle/>
        <a:p>
          <a:endParaRPr lang="en-US"/>
        </a:p>
      </dgm:t>
    </dgm:pt>
    <dgm:pt modelId="{CDC78CAE-80E0-4346-A3C0-0737E8C3E606}">
      <dgm:prSet/>
      <dgm:spPr/>
      <dgm:t>
        <a:bodyPr/>
        <a:lstStyle/>
        <a:p>
          <a:r>
            <a:rPr lang="en-US"/>
            <a:t>Es inexacto, impreciso</a:t>
          </a:r>
        </a:p>
      </dgm:t>
    </dgm:pt>
    <dgm:pt modelId="{3BB73B47-AFAA-404C-AFBA-028B3C5AD8F4}" type="parTrans" cxnId="{866DB8EF-0EBE-424B-9DF5-D48068F455D1}">
      <dgm:prSet/>
      <dgm:spPr/>
      <dgm:t>
        <a:bodyPr/>
        <a:lstStyle/>
        <a:p>
          <a:endParaRPr lang="en-US"/>
        </a:p>
      </dgm:t>
    </dgm:pt>
    <dgm:pt modelId="{43E0FD7E-BD82-4514-A078-E29311167E5F}" type="sibTrans" cxnId="{866DB8EF-0EBE-424B-9DF5-D48068F455D1}">
      <dgm:prSet/>
      <dgm:spPr/>
      <dgm:t>
        <a:bodyPr/>
        <a:lstStyle/>
        <a:p>
          <a:endParaRPr lang="en-US"/>
        </a:p>
      </dgm:t>
    </dgm:pt>
    <dgm:pt modelId="{CA064BA9-7707-B94E-B932-1ECDE0C1468E}" type="pres">
      <dgm:prSet presAssocID="{24019086-CDB5-4295-AA4C-D0C221812D94}" presName="diagram" presStyleCnt="0">
        <dgm:presLayoutVars>
          <dgm:dir/>
          <dgm:resizeHandles val="exact"/>
        </dgm:presLayoutVars>
      </dgm:prSet>
      <dgm:spPr/>
    </dgm:pt>
    <dgm:pt modelId="{D37E1B6C-8A23-A042-82D0-2E7DDD915398}" type="pres">
      <dgm:prSet presAssocID="{AA3F5D70-40BF-46BC-A9A1-499F2EF6CEA1}" presName="node" presStyleLbl="node1" presStyleIdx="0" presStyleCnt="5">
        <dgm:presLayoutVars>
          <dgm:bulletEnabled val="1"/>
        </dgm:presLayoutVars>
      </dgm:prSet>
      <dgm:spPr/>
    </dgm:pt>
    <dgm:pt modelId="{18A41210-3858-8D41-B87D-29B81DC8DB2F}" type="pres">
      <dgm:prSet presAssocID="{1537B732-1C7B-465C-8D2C-22AD65D5D952}" presName="sibTrans" presStyleCnt="0"/>
      <dgm:spPr/>
    </dgm:pt>
    <dgm:pt modelId="{FAA165E6-6A89-9B4D-A9E4-1E215264325D}" type="pres">
      <dgm:prSet presAssocID="{61B6958B-5EA8-4406-A859-1FAB3C81CCAF}" presName="node" presStyleLbl="node1" presStyleIdx="1" presStyleCnt="5">
        <dgm:presLayoutVars>
          <dgm:bulletEnabled val="1"/>
        </dgm:presLayoutVars>
      </dgm:prSet>
      <dgm:spPr/>
    </dgm:pt>
    <dgm:pt modelId="{D864C6C6-C259-CD4E-A3D3-698306268429}" type="pres">
      <dgm:prSet presAssocID="{BF32F049-554D-4018-873F-6A85E37862E8}" presName="sibTrans" presStyleCnt="0"/>
      <dgm:spPr/>
    </dgm:pt>
    <dgm:pt modelId="{869E49CB-B5F9-CE4A-A7FE-B77669E73479}" type="pres">
      <dgm:prSet presAssocID="{BA00B48E-8436-467F-AB03-679CC3A74903}" presName="node" presStyleLbl="node1" presStyleIdx="2" presStyleCnt="5">
        <dgm:presLayoutVars>
          <dgm:bulletEnabled val="1"/>
        </dgm:presLayoutVars>
      </dgm:prSet>
      <dgm:spPr/>
    </dgm:pt>
    <dgm:pt modelId="{A80DF74C-FC81-8A48-9CFD-99C6169298B7}" type="pres">
      <dgm:prSet presAssocID="{51E1B484-162F-444E-8CE4-62C68BF3651F}" presName="sibTrans" presStyleCnt="0"/>
      <dgm:spPr/>
    </dgm:pt>
    <dgm:pt modelId="{3F63ED4A-F0E1-6B4E-8B29-512B6318C571}" type="pres">
      <dgm:prSet presAssocID="{39193B17-7FBB-4F47-9A75-0C3EB2EA9441}" presName="node" presStyleLbl="node1" presStyleIdx="3" presStyleCnt="5">
        <dgm:presLayoutVars>
          <dgm:bulletEnabled val="1"/>
        </dgm:presLayoutVars>
      </dgm:prSet>
      <dgm:spPr/>
    </dgm:pt>
    <dgm:pt modelId="{14AF7530-406E-094F-A862-C74412BA2DAD}" type="pres">
      <dgm:prSet presAssocID="{D1BABC2E-5437-472E-A1B0-A6A39EE5375C}" presName="sibTrans" presStyleCnt="0"/>
      <dgm:spPr/>
    </dgm:pt>
    <dgm:pt modelId="{C0C2F844-B11C-2A42-9277-70C900B06A19}" type="pres">
      <dgm:prSet presAssocID="{CDC78CAE-80E0-4346-A3C0-0737E8C3E606}" presName="node" presStyleLbl="node1" presStyleIdx="4" presStyleCnt="5">
        <dgm:presLayoutVars>
          <dgm:bulletEnabled val="1"/>
        </dgm:presLayoutVars>
      </dgm:prSet>
      <dgm:spPr/>
    </dgm:pt>
  </dgm:ptLst>
  <dgm:cxnLst>
    <dgm:cxn modelId="{A2BD4F25-DC44-4E36-B594-E7E1DC8DCA47}" srcId="{24019086-CDB5-4295-AA4C-D0C221812D94}" destId="{AA3F5D70-40BF-46BC-A9A1-499F2EF6CEA1}" srcOrd="0" destOrd="0" parTransId="{12056D64-9664-4C84-842F-771564E6FAE9}" sibTransId="{1537B732-1C7B-465C-8D2C-22AD65D5D952}"/>
    <dgm:cxn modelId="{B0ED0228-02AE-8B4B-8F25-CDB2B7F81E76}" type="presOf" srcId="{39193B17-7FBB-4F47-9A75-0C3EB2EA9441}" destId="{3F63ED4A-F0E1-6B4E-8B29-512B6318C571}" srcOrd="0" destOrd="0" presId="urn:microsoft.com/office/officeart/2005/8/layout/default"/>
    <dgm:cxn modelId="{C1928E52-4520-4809-AA60-F0C2384E7BFD}" srcId="{24019086-CDB5-4295-AA4C-D0C221812D94}" destId="{61B6958B-5EA8-4406-A859-1FAB3C81CCAF}" srcOrd="1" destOrd="0" parTransId="{2443B56E-0EB7-45C1-A7C0-A93D9F87DCDA}" sibTransId="{BF32F049-554D-4018-873F-6A85E37862E8}"/>
    <dgm:cxn modelId="{2F5C836F-0981-334E-9431-EA7CAF4589C9}" type="presOf" srcId="{AA3F5D70-40BF-46BC-A9A1-499F2EF6CEA1}" destId="{D37E1B6C-8A23-A042-82D0-2E7DDD915398}" srcOrd="0" destOrd="0" presId="urn:microsoft.com/office/officeart/2005/8/layout/default"/>
    <dgm:cxn modelId="{37F450A0-50FB-48E9-9183-03464C7C36D1}" srcId="{24019086-CDB5-4295-AA4C-D0C221812D94}" destId="{39193B17-7FBB-4F47-9A75-0C3EB2EA9441}" srcOrd="3" destOrd="0" parTransId="{3A8F3084-BB6F-4049-9D7C-557F565E9594}" sibTransId="{D1BABC2E-5437-472E-A1B0-A6A39EE5375C}"/>
    <dgm:cxn modelId="{ACC8D0BD-9F67-B648-96B2-43CE44E672A7}" type="presOf" srcId="{BA00B48E-8436-467F-AB03-679CC3A74903}" destId="{869E49CB-B5F9-CE4A-A7FE-B77669E73479}" srcOrd="0" destOrd="0" presId="urn:microsoft.com/office/officeart/2005/8/layout/default"/>
    <dgm:cxn modelId="{1F988CD1-0A9E-4BE9-BD8D-2DAD0142EDD9}" srcId="{24019086-CDB5-4295-AA4C-D0C221812D94}" destId="{BA00B48E-8436-467F-AB03-679CC3A74903}" srcOrd="2" destOrd="0" parTransId="{99F9CA54-DDB0-4117-A3EB-A603889EBB31}" sibTransId="{51E1B484-162F-444E-8CE4-62C68BF3651F}"/>
    <dgm:cxn modelId="{6BCDE3D9-D21A-D84C-A1BE-E89A8D01591F}" type="presOf" srcId="{61B6958B-5EA8-4406-A859-1FAB3C81CCAF}" destId="{FAA165E6-6A89-9B4D-A9E4-1E215264325D}" srcOrd="0" destOrd="0" presId="urn:microsoft.com/office/officeart/2005/8/layout/default"/>
    <dgm:cxn modelId="{B6BD2CDA-0C08-1E41-BB3D-C8E7FC31DEE5}" type="presOf" srcId="{24019086-CDB5-4295-AA4C-D0C221812D94}" destId="{CA064BA9-7707-B94E-B932-1ECDE0C1468E}" srcOrd="0" destOrd="0" presId="urn:microsoft.com/office/officeart/2005/8/layout/default"/>
    <dgm:cxn modelId="{866DB8EF-0EBE-424B-9DF5-D48068F455D1}" srcId="{24019086-CDB5-4295-AA4C-D0C221812D94}" destId="{CDC78CAE-80E0-4346-A3C0-0737E8C3E606}" srcOrd="4" destOrd="0" parTransId="{3BB73B47-AFAA-404C-AFBA-028B3C5AD8F4}" sibTransId="{43E0FD7E-BD82-4514-A078-E29311167E5F}"/>
    <dgm:cxn modelId="{44BC38F4-0C8D-8940-B986-CB1AAC137B55}" type="presOf" srcId="{CDC78CAE-80E0-4346-A3C0-0737E8C3E606}" destId="{C0C2F844-B11C-2A42-9277-70C900B06A19}" srcOrd="0" destOrd="0" presId="urn:microsoft.com/office/officeart/2005/8/layout/default"/>
    <dgm:cxn modelId="{F9595292-58C3-F144-9F13-DA9C979CD65D}" type="presParOf" srcId="{CA064BA9-7707-B94E-B932-1ECDE0C1468E}" destId="{D37E1B6C-8A23-A042-82D0-2E7DDD915398}" srcOrd="0" destOrd="0" presId="urn:microsoft.com/office/officeart/2005/8/layout/default"/>
    <dgm:cxn modelId="{5E896B20-0B2B-3A40-8DE3-92D15CE8453B}" type="presParOf" srcId="{CA064BA9-7707-B94E-B932-1ECDE0C1468E}" destId="{18A41210-3858-8D41-B87D-29B81DC8DB2F}" srcOrd="1" destOrd="0" presId="urn:microsoft.com/office/officeart/2005/8/layout/default"/>
    <dgm:cxn modelId="{1DB5A847-A516-F841-9B09-3A442A2AA64C}" type="presParOf" srcId="{CA064BA9-7707-B94E-B932-1ECDE0C1468E}" destId="{FAA165E6-6A89-9B4D-A9E4-1E215264325D}" srcOrd="2" destOrd="0" presId="urn:microsoft.com/office/officeart/2005/8/layout/default"/>
    <dgm:cxn modelId="{52949503-6038-6047-AC9A-12453663C1C7}" type="presParOf" srcId="{CA064BA9-7707-B94E-B932-1ECDE0C1468E}" destId="{D864C6C6-C259-CD4E-A3D3-698306268429}" srcOrd="3" destOrd="0" presId="urn:microsoft.com/office/officeart/2005/8/layout/default"/>
    <dgm:cxn modelId="{F8886FBB-DC01-3745-99FB-FDB0ADA7CD85}" type="presParOf" srcId="{CA064BA9-7707-B94E-B932-1ECDE0C1468E}" destId="{869E49CB-B5F9-CE4A-A7FE-B77669E73479}" srcOrd="4" destOrd="0" presId="urn:microsoft.com/office/officeart/2005/8/layout/default"/>
    <dgm:cxn modelId="{0E3064EC-6F83-564D-BF0B-9BCAF3B21674}" type="presParOf" srcId="{CA064BA9-7707-B94E-B932-1ECDE0C1468E}" destId="{A80DF74C-FC81-8A48-9CFD-99C6169298B7}" srcOrd="5" destOrd="0" presId="urn:microsoft.com/office/officeart/2005/8/layout/default"/>
    <dgm:cxn modelId="{E991BB63-02BF-1D41-A4FC-8427FBAA1E7F}" type="presParOf" srcId="{CA064BA9-7707-B94E-B932-1ECDE0C1468E}" destId="{3F63ED4A-F0E1-6B4E-8B29-512B6318C571}" srcOrd="6" destOrd="0" presId="urn:microsoft.com/office/officeart/2005/8/layout/default"/>
    <dgm:cxn modelId="{700484A3-3DF7-324E-8841-DD93080F420B}" type="presParOf" srcId="{CA064BA9-7707-B94E-B932-1ECDE0C1468E}" destId="{14AF7530-406E-094F-A862-C74412BA2DAD}" srcOrd="7" destOrd="0" presId="urn:microsoft.com/office/officeart/2005/8/layout/default"/>
    <dgm:cxn modelId="{5A8CE564-00E5-F74C-B457-5EEFF7D1B0ED}" type="presParOf" srcId="{CA064BA9-7707-B94E-B932-1ECDE0C1468E}" destId="{C0C2F844-B11C-2A42-9277-70C900B06A1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93BE3D-EE7B-40E7-AC0D-6E60F2FA27C3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2758F10-E799-4519-9A04-0AF5E850B3E6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Abandonar los grafos</a:t>
          </a:r>
        </a:p>
      </dgm:t>
    </dgm:pt>
    <dgm:pt modelId="{FD58BD44-3D05-4ED4-811A-6DEFAEB2513C}" type="parTrans" cxnId="{7B8F8E52-82DA-498B-81D4-7DBE87655886}">
      <dgm:prSet/>
      <dgm:spPr/>
      <dgm:t>
        <a:bodyPr/>
        <a:lstStyle/>
        <a:p>
          <a:endParaRPr lang="en-US"/>
        </a:p>
      </dgm:t>
    </dgm:pt>
    <dgm:pt modelId="{DFFDAD7C-5077-4F39-ADA9-EA4FDF902533}" type="sibTrans" cxnId="{7B8F8E52-82DA-498B-81D4-7DBE87655886}">
      <dgm:prSet/>
      <dgm:spPr/>
      <dgm:t>
        <a:bodyPr/>
        <a:lstStyle/>
        <a:p>
          <a:endParaRPr lang="en-US"/>
        </a:p>
      </dgm:t>
    </dgm:pt>
    <dgm:pt modelId="{FA1116EC-1690-4E15-B8B3-9CB9A2F04E80}">
      <dgm:prSet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/>
            <a:t>Hacerlos funcionar</a:t>
          </a:r>
        </a:p>
      </dgm:t>
    </dgm:pt>
    <dgm:pt modelId="{638EEE83-73B6-4CB3-B3E5-DBD324DBFB1B}" type="parTrans" cxnId="{ECF68A1E-741B-4292-9756-134A59AE89D1}">
      <dgm:prSet/>
      <dgm:spPr/>
      <dgm:t>
        <a:bodyPr/>
        <a:lstStyle/>
        <a:p>
          <a:endParaRPr lang="en-US"/>
        </a:p>
      </dgm:t>
    </dgm:pt>
    <dgm:pt modelId="{7C584C0C-BEFA-446A-9D63-668FBD636B07}" type="sibTrans" cxnId="{ECF68A1E-741B-4292-9756-134A59AE89D1}">
      <dgm:prSet/>
      <dgm:spPr/>
      <dgm:t>
        <a:bodyPr/>
        <a:lstStyle/>
        <a:p>
          <a:endParaRPr lang="en-US"/>
        </a:p>
      </dgm:t>
    </dgm:pt>
    <dgm:pt modelId="{368F54C9-7027-1B4D-AC54-CAE933F602A7}" type="pres">
      <dgm:prSet presAssocID="{7393BE3D-EE7B-40E7-AC0D-6E60F2FA27C3}" presName="cycle" presStyleCnt="0">
        <dgm:presLayoutVars>
          <dgm:dir/>
          <dgm:resizeHandles val="exact"/>
        </dgm:presLayoutVars>
      </dgm:prSet>
      <dgm:spPr/>
    </dgm:pt>
    <dgm:pt modelId="{2DAFFF3D-8BE0-1D49-906B-8C451807D01F}" type="pres">
      <dgm:prSet presAssocID="{92758F10-E799-4519-9A04-0AF5E850B3E6}" presName="arrow" presStyleLbl="node1" presStyleIdx="0" presStyleCnt="2">
        <dgm:presLayoutVars>
          <dgm:bulletEnabled val="1"/>
        </dgm:presLayoutVars>
      </dgm:prSet>
      <dgm:spPr/>
    </dgm:pt>
    <dgm:pt modelId="{4297DA49-76E3-6243-818A-0E1BECBE1920}" type="pres">
      <dgm:prSet presAssocID="{FA1116EC-1690-4E15-B8B3-9CB9A2F04E80}" presName="arrow" presStyleLbl="node1" presStyleIdx="1" presStyleCnt="2">
        <dgm:presLayoutVars>
          <dgm:bulletEnabled val="1"/>
        </dgm:presLayoutVars>
      </dgm:prSet>
      <dgm:spPr/>
    </dgm:pt>
  </dgm:ptLst>
  <dgm:cxnLst>
    <dgm:cxn modelId="{ECF68A1E-741B-4292-9756-134A59AE89D1}" srcId="{7393BE3D-EE7B-40E7-AC0D-6E60F2FA27C3}" destId="{FA1116EC-1690-4E15-B8B3-9CB9A2F04E80}" srcOrd="1" destOrd="0" parTransId="{638EEE83-73B6-4CB3-B3E5-DBD324DBFB1B}" sibTransId="{7C584C0C-BEFA-446A-9D63-668FBD636B07}"/>
    <dgm:cxn modelId="{C4235322-4753-1B4D-97DE-588CE6136B57}" type="presOf" srcId="{FA1116EC-1690-4E15-B8B3-9CB9A2F04E80}" destId="{4297DA49-76E3-6243-818A-0E1BECBE1920}" srcOrd="0" destOrd="0" presId="urn:microsoft.com/office/officeart/2005/8/layout/arrow1"/>
    <dgm:cxn modelId="{11AEA241-C3C5-7A45-A5D8-DC3B93084806}" type="presOf" srcId="{7393BE3D-EE7B-40E7-AC0D-6E60F2FA27C3}" destId="{368F54C9-7027-1B4D-AC54-CAE933F602A7}" srcOrd="0" destOrd="0" presId="urn:microsoft.com/office/officeart/2005/8/layout/arrow1"/>
    <dgm:cxn modelId="{7B8F8E52-82DA-498B-81D4-7DBE87655886}" srcId="{7393BE3D-EE7B-40E7-AC0D-6E60F2FA27C3}" destId="{92758F10-E799-4519-9A04-0AF5E850B3E6}" srcOrd="0" destOrd="0" parTransId="{FD58BD44-3D05-4ED4-811A-6DEFAEB2513C}" sibTransId="{DFFDAD7C-5077-4F39-ADA9-EA4FDF902533}"/>
    <dgm:cxn modelId="{3650016C-91FD-2841-AAE3-0EB442B4C333}" type="presOf" srcId="{92758F10-E799-4519-9A04-0AF5E850B3E6}" destId="{2DAFFF3D-8BE0-1D49-906B-8C451807D01F}" srcOrd="0" destOrd="0" presId="urn:microsoft.com/office/officeart/2005/8/layout/arrow1"/>
    <dgm:cxn modelId="{4B136096-A7CB-8046-9E12-AECA40E7A6C2}" type="presParOf" srcId="{368F54C9-7027-1B4D-AC54-CAE933F602A7}" destId="{2DAFFF3D-8BE0-1D49-906B-8C451807D01F}" srcOrd="0" destOrd="0" presId="urn:microsoft.com/office/officeart/2005/8/layout/arrow1"/>
    <dgm:cxn modelId="{17F77CB6-16C4-4948-A973-1A11D02FC611}" type="presParOf" srcId="{368F54C9-7027-1B4D-AC54-CAE933F602A7}" destId="{4297DA49-76E3-6243-818A-0E1BECBE1920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7E1B6C-8A23-A042-82D0-2E7DDD915398}">
      <dsp:nvSpPr>
        <dsp:cNvPr id="0" name=""/>
        <dsp:cNvSpPr/>
      </dsp:nvSpPr>
      <dsp:spPr>
        <a:xfrm>
          <a:off x="0" y="13829"/>
          <a:ext cx="2977682" cy="178660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Hay datos incompletos</a:t>
          </a:r>
        </a:p>
      </dsp:txBody>
      <dsp:txXfrm>
        <a:off x="0" y="13829"/>
        <a:ext cx="2977682" cy="1786609"/>
      </dsp:txXfrm>
    </dsp:sp>
    <dsp:sp modelId="{FAA165E6-6A89-9B4D-A9E4-1E215264325D}">
      <dsp:nvSpPr>
        <dsp:cNvPr id="0" name=""/>
        <dsp:cNvSpPr/>
      </dsp:nvSpPr>
      <dsp:spPr>
        <a:xfrm>
          <a:off x="3275450" y="13829"/>
          <a:ext cx="2977682" cy="17866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Hay datos erróneos</a:t>
          </a:r>
        </a:p>
      </dsp:txBody>
      <dsp:txXfrm>
        <a:off x="3275450" y="13829"/>
        <a:ext cx="2977682" cy="1786609"/>
      </dsp:txXfrm>
    </dsp:sp>
    <dsp:sp modelId="{869E49CB-B5F9-CE4A-A7FE-B77669E73479}">
      <dsp:nvSpPr>
        <dsp:cNvPr id="0" name=""/>
        <dsp:cNvSpPr/>
      </dsp:nvSpPr>
      <dsp:spPr>
        <a:xfrm>
          <a:off x="6550901" y="13829"/>
          <a:ext cx="2977682" cy="178660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Hay desacuerdos</a:t>
          </a:r>
        </a:p>
      </dsp:txBody>
      <dsp:txXfrm>
        <a:off x="6550901" y="13829"/>
        <a:ext cx="2977682" cy="1786609"/>
      </dsp:txXfrm>
    </dsp:sp>
    <dsp:sp modelId="{3F63ED4A-F0E1-6B4E-8B29-512B6318C571}">
      <dsp:nvSpPr>
        <dsp:cNvPr id="0" name=""/>
        <dsp:cNvSpPr/>
      </dsp:nvSpPr>
      <dsp:spPr>
        <a:xfrm>
          <a:off x="1637725" y="2098207"/>
          <a:ext cx="2977682" cy="178660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Hay múltiples modalidades</a:t>
          </a:r>
        </a:p>
      </dsp:txBody>
      <dsp:txXfrm>
        <a:off x="1637725" y="2098207"/>
        <a:ext cx="2977682" cy="1786609"/>
      </dsp:txXfrm>
    </dsp:sp>
    <dsp:sp modelId="{C0C2F844-B11C-2A42-9277-70C900B06A19}">
      <dsp:nvSpPr>
        <dsp:cNvPr id="0" name=""/>
        <dsp:cNvSpPr/>
      </dsp:nvSpPr>
      <dsp:spPr>
        <a:xfrm>
          <a:off x="4913176" y="2098207"/>
          <a:ext cx="2977682" cy="1786609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Es inexacto, impreciso</a:t>
          </a:r>
        </a:p>
      </dsp:txBody>
      <dsp:txXfrm>
        <a:off x="4913176" y="2098207"/>
        <a:ext cx="2977682" cy="17866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FFF3D-8BE0-1D49-906B-8C451807D01F}">
      <dsp:nvSpPr>
        <dsp:cNvPr id="0" name=""/>
        <dsp:cNvSpPr/>
      </dsp:nvSpPr>
      <dsp:spPr>
        <a:xfrm rot="16200000">
          <a:off x="780" y="2091"/>
          <a:ext cx="4238438" cy="4238438"/>
        </a:xfrm>
        <a:prstGeom prst="upArrow">
          <a:avLst>
            <a:gd name="adj1" fmla="val 50000"/>
            <a:gd name="adj2" fmla="val 35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Abandonar los grafos</a:t>
          </a:r>
        </a:p>
      </dsp:txBody>
      <dsp:txXfrm rot="5400000">
        <a:off x="742507" y="1061700"/>
        <a:ext cx="3496711" cy="2119219"/>
      </dsp:txXfrm>
    </dsp:sp>
    <dsp:sp modelId="{4297DA49-76E3-6243-818A-0E1BECBE1920}">
      <dsp:nvSpPr>
        <dsp:cNvPr id="0" name=""/>
        <dsp:cNvSpPr/>
      </dsp:nvSpPr>
      <dsp:spPr>
        <a:xfrm rot="5400000">
          <a:off x="5247471" y="2091"/>
          <a:ext cx="4238438" cy="4238438"/>
        </a:xfrm>
        <a:prstGeom prst="upArrow">
          <a:avLst>
            <a:gd name="adj1" fmla="val 50000"/>
            <a:gd name="adj2" fmla="val 35000"/>
          </a:avLst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Hacerlos funcionar</a:t>
          </a:r>
        </a:p>
      </dsp:txBody>
      <dsp:txXfrm rot="-5400000">
        <a:off x="5247471" y="1061701"/>
        <a:ext cx="3496711" cy="2119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00AC2-4282-8D47-AAFB-A2C7C82BEE3D}" type="datetimeFigureOut">
              <a:rPr lang="en-CL" smtClean="0"/>
              <a:t>11-04-24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72533-CF2A-0F44-B04F-C4B344625499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46154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6A462-F115-7E35-375A-4F9279C07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37E252-2601-2BBE-F475-7232B9EB5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95EA92-759D-CCC6-B235-65F47730F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7207E-48C7-5749-3DD6-4D16FAA94F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72533-CF2A-0F44-B04F-C4B344625499}" type="slidenum">
              <a:rPr kumimoji="0" lang="en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996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CL" dirty="0"/>
              <a:t>or un lado, crear grafos con otras modalidades y posteriormente, desarrollar las herramientas necesarias para consumir y navegar a través de estas modalidades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31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09252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32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45097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37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7515761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L" dirty="0"/>
              <a:t>La combinación de la evaluación del patrón de grafo y la busqueda por similitud. Usar índices para todos los vectores, pero solo algunos son relevantes para el patrón de grafo</a:t>
            </a:r>
          </a:p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38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9553075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40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564791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L" dirty="0"/>
              <a:t>				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42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49504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2298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6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488630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2A614-6D84-3543-5288-2762E9457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CC9D8-C684-D24A-01CB-2AE5B5678D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5BFAB5-FF37-EBAE-334B-F8B19CE94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C8493-E0C9-81D6-2607-3D720EA59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7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227164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L" dirty="0"/>
              <a:t>OFRECER PRODUCTOS A LA RED SOCIAL EN BASE A SU INTERACCION Y LA DE SUS CIRCULOS EN LA PLATAFORMA DE PELÍCULAS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8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8452291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62518-E637-412C-A0AF-816501B70942}" type="slidenum">
              <a:rPr lang="es-CL" smtClean="0"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81779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L" dirty="0"/>
              <a:t>La introducción de KGs en pipelines de chats basados en LLM puede ayudar a reducir las alucinaciones y falsedades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18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600102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73951-72F6-FE37-C183-2FF21A8A8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55B4C8-3BCA-14E5-D6E1-D87E500F1A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92C8C-5AF1-1753-0383-952EA20598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937876-4B56-4A06-EE97-8E171EA0B4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072533-CF2A-0F44-B04F-C4B344625499}" type="slidenum">
              <a:rPr kumimoji="0" lang="en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C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69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072533-CF2A-0F44-B04F-C4B344625499}" type="slidenum">
              <a:rPr lang="en-CL" smtClean="0"/>
              <a:t>23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058575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1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5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25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13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91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99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57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26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7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13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99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29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73" r:id="rId6"/>
    <p:sldLayoutId id="2147483768" r:id="rId7"/>
    <p:sldLayoutId id="2147483769" r:id="rId8"/>
    <p:sldLayoutId id="2147483770" r:id="rId9"/>
    <p:sldLayoutId id="2147483772" r:id="rId10"/>
    <p:sldLayoutId id="21474837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://sferrada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vdsofaepipoca.blogspot.com/2014/05/as-participacoes-de-stan-lee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ompanyfolders.com/blog/great-movie-poster-designs" TargetMode="External"/><Relationship Id="rId5" Type="http://schemas.openxmlformats.org/officeDocument/2006/relationships/image" Target="../media/image5.jpg"/><Relationship Id="rId4" Type="http://schemas.openxmlformats.org/officeDocument/2006/relationships/hyperlink" Target="https://historia-biografia.com/uma-thurman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6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de/vereinigte-staaten-usa-flagge-usa-1960922/" TargetMode="External"/><Relationship Id="rId5" Type="http://schemas.openxmlformats.org/officeDocument/2006/relationships/image" Target="../media/image11.jpg"/><Relationship Id="rId4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6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69.svg"/><Relationship Id="rId7" Type="http://schemas.openxmlformats.org/officeDocument/2006/relationships/image" Target="../media/image74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svg"/><Relationship Id="rId4" Type="http://schemas.openxmlformats.org/officeDocument/2006/relationships/image" Target="../media/image71.png"/><Relationship Id="rId9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45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6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9A0AC3-CCCA-3319-6262-08864E570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FFF88491-FAD7-F112-2BB2-F8C625043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4" name="Picture 3" descr="A close-up of a network&#10;&#10;Description automatically generated">
            <a:extLst>
              <a:ext uri="{FF2B5EF4-FFF2-40B4-BE49-F238E27FC236}">
                <a16:creationId xmlns:a16="http://schemas.microsoft.com/office/drawing/2014/main" id="{82515F6C-8E3E-44B6-451E-E1F46FDC0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70" r="-1" b="-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344FB86-DA8A-2370-FEE2-C927BAC32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8792" y="-578805"/>
            <a:ext cx="6858003" cy="8015586"/>
          </a:xfrm>
          <a:prstGeom prst="rect">
            <a:avLst/>
          </a:prstGeom>
          <a:gradFill flip="none" rotWithShape="1">
            <a:gsLst>
              <a:gs pos="48000">
                <a:sysClr val="windowText" lastClr="000000">
                  <a:alpha val="30000"/>
                </a:sysClr>
              </a:gs>
              <a:gs pos="85000">
                <a:sysClr val="windowText" lastClr="000000">
                  <a:alpha val="51000"/>
                </a:sysClr>
              </a:gs>
              <a:gs pos="0">
                <a:sysClr val="windowText" lastClr="000000">
                  <a:alpha val="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D66BA8-958A-4B42-943A-D9CF1EA6F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642" y="1368443"/>
            <a:ext cx="4650160" cy="3450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L" dirty="0">
                <a:solidFill>
                  <a:srgbClr val="FFFFFF"/>
                </a:solidFill>
                <a:ea typeface="Malgun Gothic" panose="020B0503020000020004" pitchFamily="34" charset="-127"/>
              </a:rPr>
              <a:t>Mirando el Mundo Real a través de los Grafos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A9CE5F-87B4-B621-D8CC-2B41FC769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642" y="4814375"/>
            <a:ext cx="5388114" cy="12689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500" dirty="0">
                <a:solidFill>
                  <a:srgbClr val="FFFFFF"/>
                </a:solidFill>
                <a:ea typeface="Malgun Gothic" panose="020B0503020000020004" pitchFamily="34" charset="-127"/>
              </a:rPr>
              <a:t>Sebastián Ferrada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500" dirty="0">
                <a:solidFill>
                  <a:srgbClr val="FFFFFF"/>
                </a:solidFill>
                <a:ea typeface="Malgun Gothic" panose="020B0503020000020004" pitchFamily="34" charset="-127"/>
              </a:rPr>
              <a:t>Iniciativa de Datos e Inteligencia Artificial, FCFM, U</a:t>
            </a:r>
            <a:r>
              <a:rPr lang="en-US" sz="1500" dirty="0">
                <a:solidFill>
                  <a:srgbClr val="FFFFFF"/>
                </a:solidFill>
                <a:ea typeface="Malgun Gothic" panose="020B0503020000020004" pitchFamily="34" charset="-127"/>
              </a:rPr>
              <a:t>C</a:t>
            </a:r>
            <a:r>
              <a:rPr lang="en-CL" sz="1500" dirty="0">
                <a:solidFill>
                  <a:srgbClr val="FFFFFF"/>
                </a:solidFill>
                <a:ea typeface="Malgun Gothic" panose="020B0503020000020004" pitchFamily="34" charset="-127"/>
              </a:rPr>
              <a:t>hile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500" dirty="0">
                <a:solidFill>
                  <a:srgbClr val="FFFFFF"/>
                </a:solidFill>
                <a:ea typeface="Malgun Gothic" panose="020B0503020000020004" pitchFamily="34" charset="-127"/>
              </a:rPr>
              <a:t>Instituto Milenio Fundamentos de los Datos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500" dirty="0">
                <a:solidFill>
                  <a:srgbClr val="FFFFFF"/>
                </a:solidFill>
                <a:ea typeface="Malgun Gothic" panose="020B0503020000020004" pitchFamily="34" charset="-127"/>
                <a:hlinkClick r:id="rId4"/>
              </a:rPr>
              <a:t>http://sferrada.com</a:t>
            </a:r>
            <a:r>
              <a:rPr lang="en-CL" sz="1500" dirty="0">
                <a:solidFill>
                  <a:srgbClr val="FFFFFF"/>
                </a:solidFill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FC6F55-5DEE-C829-90BD-585610FC4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F42A722-CCF7-AAAB-298D-0EE998D80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6" name="Picture 5" descr="A green rectangle with black background&#10;&#10;Description automatically generated">
            <a:extLst>
              <a:ext uri="{FF2B5EF4-FFF2-40B4-BE49-F238E27FC236}">
                <a16:creationId xmlns:a16="http://schemas.microsoft.com/office/drawing/2014/main" id="{C0B8A43B-61A2-706A-E6FA-114A459B63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1544" y="6166363"/>
            <a:ext cx="1517780" cy="608622"/>
          </a:xfrm>
          <a:prstGeom prst="rect">
            <a:avLst/>
          </a:prstGeom>
        </p:spPr>
      </p:pic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7253B5C-CEA9-D9D4-E786-6C476C542A1B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1157478" y="6126194"/>
            <a:ext cx="2183363" cy="6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65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D85CB-8589-B818-0D45-50D67314A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 en el Mundo Real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13E8E-2C45-EE9D-984A-06F10A3E2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855" y="2267546"/>
            <a:ext cx="7772400" cy="420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32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2AEF-3EF2-2F27-9A13-D35829413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 en el Mundo Real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EBDDA8-068B-D801-FB1A-2F655B998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95" b="84399"/>
          <a:stretch/>
        </p:blipFill>
        <p:spPr>
          <a:xfrm>
            <a:off x="3443825" y="3150620"/>
            <a:ext cx="6024784" cy="4075948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E75AD85B-BC0F-E43D-3CEC-C95E5BE44E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6931"/>
          <a:stretch/>
        </p:blipFill>
        <p:spPr>
          <a:xfrm>
            <a:off x="3443824" y="1912777"/>
            <a:ext cx="6024785" cy="123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921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939C5-6236-47B2-D90B-069042A39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 en el Mundo Real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026AB3-EDB7-A8C7-EB68-5A185457EF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-4281" b="91475"/>
          <a:stretch/>
        </p:blipFill>
        <p:spPr>
          <a:xfrm>
            <a:off x="2716279" y="2085724"/>
            <a:ext cx="7203899" cy="1665186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C5553B1-1C29-B346-341C-AD98F0C49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51" b="76127"/>
          <a:stretch/>
        </p:blipFill>
        <p:spPr>
          <a:xfrm>
            <a:off x="2716280" y="3750910"/>
            <a:ext cx="6942036" cy="2202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4926E2-A324-C7F4-5022-574E95BC6536}"/>
              </a:ext>
            </a:extLst>
          </p:cNvPr>
          <p:cNvSpPr txBox="1"/>
          <p:nvPr/>
        </p:nvSpPr>
        <p:spPr>
          <a:xfrm>
            <a:off x="2716279" y="6217972"/>
            <a:ext cx="7039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Los ganadores del premio Nobel que han peleado en una guerra</a:t>
            </a:r>
          </a:p>
        </p:txBody>
      </p:sp>
    </p:spTree>
    <p:extLst>
      <p:ext uri="{BB962C8B-B14F-4D97-AF65-F5344CB8AC3E}">
        <p14:creationId xmlns:p14="http://schemas.microsoft.com/office/powerpoint/2010/main" val="1441811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3B0BE-6E3B-425C-DCC5-3F0D9037C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¿Quiénes usan esto?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C675B3-A1DD-005E-DBBE-10A9A7314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075" y="1551940"/>
            <a:ext cx="6997960" cy="500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21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76207-7645-C190-E93F-1A626EAD9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¿Quiénes usan esto?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3966D1-B0A5-6400-DC4D-01C70A5D4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23" y="1856794"/>
            <a:ext cx="6576882" cy="461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4706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D6FF3-0571-C122-3900-A16A4FEB4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¿Quiénes usan esto?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C4E5EC-2CCC-6E60-90DD-3A93C3C3F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066" y="1507843"/>
            <a:ext cx="9000685" cy="4894795"/>
          </a:xfrm>
          <a:prstGeom prst="rect">
            <a:avLst/>
          </a:prstGeom>
        </p:spPr>
      </p:pic>
      <p:pic>
        <p:nvPicPr>
          <p:cNvPr id="6" name="Picture 5" descr="A person wearing sunglasses and a suit&#10;&#10;Description automatically generated">
            <a:extLst>
              <a:ext uri="{FF2B5EF4-FFF2-40B4-BE49-F238E27FC236}">
                <a16:creationId xmlns:a16="http://schemas.microsoft.com/office/drawing/2014/main" id="{6C5CADE1-87D8-53CD-60DD-2414C5CF3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4620" r="28801"/>
          <a:stretch/>
        </p:blipFill>
        <p:spPr>
          <a:xfrm>
            <a:off x="7993239" y="3704253"/>
            <a:ext cx="1988721" cy="269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0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070D-3757-F004-5020-7FEC3BE6E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¿Quienes usan esto?</a:t>
            </a:r>
          </a:p>
        </p:txBody>
      </p:sp>
      <p:pic>
        <p:nvPicPr>
          <p:cNvPr id="4" name="Content Placeholder 6" descr="A screenshot of a social media account&#10;&#10;Description automatically generated with low confidence">
            <a:extLst>
              <a:ext uri="{FF2B5EF4-FFF2-40B4-BE49-F238E27FC236}">
                <a16:creationId xmlns:a16="http://schemas.microsoft.com/office/drawing/2014/main" id="{E55CAE6A-9CD8-FE9A-C83A-9E0BABB94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787" y="1424255"/>
            <a:ext cx="6562799" cy="4420041"/>
          </a:xfrm>
          <a:prstGeom prst="rect">
            <a:avLst/>
          </a:prstGeom>
        </p:spPr>
      </p:pic>
      <p:pic>
        <p:nvPicPr>
          <p:cNvPr id="5" name="Imagen 1">
            <a:extLst>
              <a:ext uri="{FF2B5EF4-FFF2-40B4-BE49-F238E27FC236}">
                <a16:creationId xmlns:a16="http://schemas.microsoft.com/office/drawing/2014/main" id="{517CE943-C583-4511-29D5-2B4DC3202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931" y="3008227"/>
            <a:ext cx="2870832" cy="12520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F07686-F0A5-B9BB-0F99-0ECB219350B1}"/>
              </a:ext>
            </a:extLst>
          </p:cNvPr>
          <p:cNvSpPr txBox="1"/>
          <p:nvPr/>
        </p:nvSpPr>
        <p:spPr>
          <a:xfrm>
            <a:off x="1138335" y="6198973"/>
            <a:ext cx="11053665" cy="6590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CL" sz="1050" b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B. Bustos, and A. Hogan, “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IMGpedia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: A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linked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dataset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with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content-based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analysis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of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Wikimedia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images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,” in </a:t>
            </a:r>
            <a:r>
              <a:rPr lang="es-CL" sz="105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The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Semantic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Web – ISWC 2017. </a:t>
            </a:r>
            <a:r>
              <a:rPr lang="es-CL" sz="1050" b="1" dirty="0" err="1">
                <a:solidFill>
                  <a:srgbClr val="C00000"/>
                </a:solidFill>
                <a:ea typeface="Malgun Gothic" panose="020B0503020000020004" pitchFamily="34" charset="-127"/>
                <a:cs typeface="Malgun Gothic Semilight" panose="020B0502040204020203" pitchFamily="34" charset="-128"/>
              </a:rPr>
              <a:t>Best</a:t>
            </a:r>
            <a:r>
              <a:rPr lang="es-CL" sz="1050" b="1" dirty="0">
                <a:solidFill>
                  <a:srgbClr val="C00000"/>
                </a:solidFill>
                <a:ea typeface="Malgun Gothic" panose="020B0503020000020004" pitchFamily="34" charset="-127"/>
                <a:cs typeface="Malgun Gothic Semilight" panose="020B0502040204020203" pitchFamily="34" charset="-128"/>
              </a:rPr>
              <a:t> </a:t>
            </a:r>
            <a:r>
              <a:rPr lang="es-CL" sz="1050" b="1" dirty="0" err="1">
                <a:solidFill>
                  <a:srgbClr val="C00000"/>
                </a:solidFill>
                <a:ea typeface="Malgun Gothic" panose="020B0503020000020004" pitchFamily="34" charset="-127"/>
                <a:cs typeface="Malgun Gothic Semilight" panose="020B0502040204020203" pitchFamily="34" charset="-128"/>
              </a:rPr>
              <a:t>Student</a:t>
            </a:r>
            <a:r>
              <a:rPr lang="es-CL" sz="1050" b="1" dirty="0">
                <a:solidFill>
                  <a:srgbClr val="C00000"/>
                </a:solidFill>
                <a:ea typeface="Malgun Gothic" panose="020B0503020000020004" pitchFamily="34" charset="-127"/>
                <a:cs typeface="Malgun Gothic Semilight" panose="020B0502040204020203" pitchFamily="34" charset="-128"/>
              </a:rPr>
              <a:t> </a:t>
            </a:r>
            <a:r>
              <a:rPr lang="es-CL" sz="1050" b="1" dirty="0" err="1">
                <a:solidFill>
                  <a:srgbClr val="C00000"/>
                </a:solidFill>
                <a:ea typeface="Malgun Gothic" panose="020B0503020000020004" pitchFamily="34" charset="-127"/>
                <a:cs typeface="Malgun Gothic Semilight" panose="020B0502040204020203" pitchFamily="34" charset="-128"/>
              </a:rPr>
              <a:t>Paper</a:t>
            </a:r>
            <a:endParaRPr lang="es-CL" sz="1050" b="1" dirty="0">
              <a:solidFill>
                <a:srgbClr val="C00000"/>
              </a:solidFill>
              <a:ea typeface="Malgun Gothic" panose="020B0503020000020004" pitchFamily="34" charset="-127"/>
              <a:cs typeface="Malgun Gothic Semilight" panose="020B0502040204020203" pitchFamily="34" charset="-128"/>
            </a:endParaRPr>
          </a:p>
          <a:p>
            <a:pPr>
              <a:lnSpc>
                <a:spcPct val="120000"/>
              </a:lnSpc>
            </a:pPr>
            <a:r>
              <a:rPr lang="es-CL" sz="1050" b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B. Bustos, and A. Hogan, “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Answering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visuo-semantic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queries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with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IMGpedia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,” in </a:t>
            </a:r>
            <a:r>
              <a:rPr lang="es-CL" sz="105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The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Semantic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Web – ISWC 2017 (P&amp;D). </a:t>
            </a:r>
            <a:r>
              <a:rPr lang="es-CL" sz="1050" b="1" dirty="0" err="1">
                <a:solidFill>
                  <a:srgbClr val="C00000"/>
                </a:solidFill>
                <a:ea typeface="Malgun Gothic" panose="020B0503020000020004" pitchFamily="34" charset="-127"/>
                <a:cs typeface="Malgun Gothic Semilight" panose="020B0502040204020203" pitchFamily="34" charset="-128"/>
              </a:rPr>
              <a:t>Best</a:t>
            </a:r>
            <a:r>
              <a:rPr lang="es-CL" sz="1050" b="1" dirty="0">
                <a:solidFill>
                  <a:srgbClr val="C00000"/>
                </a:solidFill>
                <a:ea typeface="Malgun Gothic" panose="020B0503020000020004" pitchFamily="34" charset="-127"/>
                <a:cs typeface="Malgun Gothic Semilight" panose="020B0502040204020203" pitchFamily="34" charset="-128"/>
              </a:rPr>
              <a:t> Poster</a:t>
            </a:r>
          </a:p>
          <a:p>
            <a:pPr>
              <a:lnSpc>
                <a:spcPct val="120000"/>
              </a:lnSpc>
            </a:pPr>
            <a:r>
              <a:rPr lang="es-CL" sz="1050" b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N. Bravo, B. Bustos, and A. Hogan, “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Querying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wikimedia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images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using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wikidata</a:t>
            </a:r>
            <a:r>
              <a:rPr lang="es-CL" sz="105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facts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,” in </a:t>
            </a:r>
            <a:r>
              <a:rPr lang="es-CL" sz="105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Companion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Proceedings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of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the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05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The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Web </a:t>
            </a:r>
            <a:r>
              <a:rPr lang="es-CL" sz="105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Conference</a:t>
            </a:r>
            <a:r>
              <a:rPr lang="es-CL" sz="105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2018.</a:t>
            </a:r>
            <a:endParaRPr lang="es-CL" sz="1200" dirty="0"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2514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27737-896C-D1F2-FE2A-A65F61EE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TelarKG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20CE00A-628D-9BAD-3567-105035FC7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9530" y="1424329"/>
            <a:ext cx="6623050" cy="469812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6C5A8-8189-E455-3D59-883FD25BE0B5}"/>
              </a:ext>
            </a:extLst>
          </p:cNvPr>
          <p:cNvSpPr txBox="1"/>
          <p:nvPr/>
        </p:nvSpPr>
        <p:spPr>
          <a:xfrm>
            <a:off x="1135026" y="6409211"/>
            <a:ext cx="110569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R. Angles, V. Calisto, J. Díaz, </a:t>
            </a:r>
            <a:r>
              <a:rPr lang="en-US" sz="1200" b="1" dirty="0"/>
              <a:t>S. Ferrada</a:t>
            </a:r>
            <a:r>
              <a:rPr lang="en-US" sz="1200" dirty="0"/>
              <a:t>, A. Hogan, A. Pinto, J. Reutter, C. Rojas, H. Rosales, H. Sarmiento, E. Toussaint, D. </a:t>
            </a:r>
            <a:r>
              <a:rPr lang="en-US" sz="1200" dirty="0" err="1">
                <a:effectLst/>
              </a:rPr>
              <a:t>Vrgoč</a:t>
            </a:r>
            <a:r>
              <a:rPr lang="en-US" sz="1200" dirty="0">
                <a:effectLst/>
              </a:rPr>
              <a:t>, “</a:t>
            </a:r>
            <a:r>
              <a:rPr lang="en-US" sz="1200" i="1" dirty="0" err="1">
                <a:effectLst/>
              </a:rPr>
              <a:t>TelarKG</a:t>
            </a:r>
            <a:r>
              <a:rPr lang="en-US" sz="1200" i="1" dirty="0">
                <a:effectLst/>
              </a:rPr>
              <a:t>: a Knowledge Graph of Chile’s Constitutional Process</a:t>
            </a:r>
            <a:r>
              <a:rPr lang="en-US" sz="1200" dirty="0">
                <a:effectLst/>
              </a:rPr>
              <a:t>”, under review. 2024.</a:t>
            </a:r>
          </a:p>
        </p:txBody>
      </p:sp>
    </p:spTree>
    <p:extLst>
      <p:ext uri="{BB962C8B-B14F-4D97-AF65-F5344CB8AC3E}">
        <p14:creationId xmlns:p14="http://schemas.microsoft.com/office/powerpoint/2010/main" val="2417951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20048-70D5-895B-AC02-9FF21C424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¿Quienes usan esto?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52CC9-368A-C6C3-4F09-8449103B6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L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9D190CFD-C4D8-C1D8-34BD-4EF709C9F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818" y="1406777"/>
            <a:ext cx="5455092" cy="4351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315B4-B6A0-81FA-38BC-EE81AE172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488" y="2488993"/>
            <a:ext cx="6066845" cy="3484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0E8D74-9F99-735C-A19E-646037963F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2658"/>
          <a:stretch/>
        </p:blipFill>
        <p:spPr>
          <a:xfrm>
            <a:off x="6899561" y="3429000"/>
            <a:ext cx="5145462" cy="3253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364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E512-666E-8CCA-840C-55790EAF9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¿Quiénes están Desarrollando Grafos?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0F59E1-F8DA-09BC-765A-E6904CE15E2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710" y="1883228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804E7A9A-CCE6-B45A-DA5A-26072CAB807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10" y="2147295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73F6AA0-4924-ACC1-3EED-141F237D2CF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551" y="2473867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7CD0D5-DF9A-7758-831A-529E7545B6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406" y="2773046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E5638173-D2CD-9599-6360-0A08E9FF6A28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449" y="3181438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1A51E7EE-9A6D-6A03-9302-C544CA29114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39" y="3587019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4F4D126-D247-4DFB-F95E-81037808B87C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07" y="3875314"/>
            <a:ext cx="6858000" cy="36576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21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672B8-C281-56F2-3EF6-324344F19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/>
              <a:t>Grafos de Conocimiento</a:t>
            </a:r>
          </a:p>
        </p:txBody>
      </p:sp>
      <p:pic>
        <p:nvPicPr>
          <p:cNvPr id="5" name="Picture 4" descr="A close-up of a person&#10;&#10;Description automatically generated">
            <a:extLst>
              <a:ext uri="{FF2B5EF4-FFF2-40B4-BE49-F238E27FC236}">
                <a16:creationId xmlns:a16="http://schemas.microsoft.com/office/drawing/2014/main" id="{5D22A3DB-B73F-73C4-0C73-FB36CFE1F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2306" r="7713" b="3533"/>
          <a:stretch/>
        </p:blipFill>
        <p:spPr>
          <a:xfrm>
            <a:off x="2689331" y="2546342"/>
            <a:ext cx="2290001" cy="2305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A person lying on a bed with a cigarette and an object&#10;&#10;Description automatically generated">
            <a:extLst>
              <a:ext uri="{FF2B5EF4-FFF2-40B4-BE49-F238E27FC236}">
                <a16:creationId xmlns:a16="http://schemas.microsoft.com/office/drawing/2014/main" id="{93F047B1-0F60-5077-243F-88EA8DC903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-87" b="31596"/>
          <a:stretch/>
        </p:blipFill>
        <p:spPr>
          <a:xfrm>
            <a:off x="8185304" y="2546342"/>
            <a:ext cx="2310897" cy="2305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5267F5D-3348-0DDE-D588-7B3B7488330B}"/>
              </a:ext>
            </a:extLst>
          </p:cNvPr>
          <p:cNvSpPr/>
          <p:nvPr/>
        </p:nvSpPr>
        <p:spPr>
          <a:xfrm>
            <a:off x="2391974" y="5040086"/>
            <a:ext cx="2884714" cy="109945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N</a:t>
            </a:r>
            <a:r>
              <a:rPr lang="en-CL"/>
              <a:t>ombre: Uma Thurman</a:t>
            </a:r>
          </a:p>
          <a:p>
            <a:r>
              <a:rPr lang="en-CL"/>
              <a:t>Año nacimiento: 1970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F2F8E67-5596-E975-F8E0-8E97AAEC5ADE}"/>
              </a:ext>
            </a:extLst>
          </p:cNvPr>
          <p:cNvSpPr/>
          <p:nvPr/>
        </p:nvSpPr>
        <p:spPr>
          <a:xfrm>
            <a:off x="7898395" y="5040086"/>
            <a:ext cx="2884714" cy="109945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S_tradnl" dirty="0"/>
              <a:t>Título</a:t>
            </a:r>
            <a:r>
              <a:rPr lang="en-CL" dirty="0"/>
              <a:t>: Pulp Fiction</a:t>
            </a:r>
          </a:p>
          <a:p>
            <a:r>
              <a:rPr lang="en-CL" dirty="0"/>
              <a:t>Estreno: 1994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C42D5B-7286-11FB-9D7C-4F6BB0A261EA}"/>
              </a:ext>
            </a:extLst>
          </p:cNvPr>
          <p:cNvCxnSpPr>
            <a:stCxn id="5" idx="6"/>
            <a:endCxn id="8" idx="2"/>
          </p:cNvCxnSpPr>
          <p:nvPr/>
        </p:nvCxnSpPr>
        <p:spPr>
          <a:xfrm>
            <a:off x="4979332" y="3699281"/>
            <a:ext cx="3205972" cy="0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315146-5341-1738-7F83-D2E0384F9BEA}"/>
              </a:ext>
            </a:extLst>
          </p:cNvPr>
          <p:cNvSpPr txBox="1"/>
          <p:nvPr/>
        </p:nvSpPr>
        <p:spPr>
          <a:xfrm>
            <a:off x="6006976" y="3329949"/>
            <a:ext cx="113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CL" dirty="0"/>
              <a:t>ctúa en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3AB1B3C-39F4-2C4D-4CFD-4D5ACB1651E7}"/>
              </a:ext>
            </a:extLst>
          </p:cNvPr>
          <p:cNvSpPr/>
          <p:nvPr/>
        </p:nvSpPr>
        <p:spPr>
          <a:xfrm>
            <a:off x="5334462" y="3789936"/>
            <a:ext cx="2495711" cy="4858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/>
              <a:t>Personaje: Mia Wallace</a:t>
            </a:r>
            <a:endParaRPr lang="en-CL" sz="1600"/>
          </a:p>
        </p:txBody>
      </p:sp>
    </p:spTree>
    <p:extLst>
      <p:ext uri="{BB962C8B-B14F-4D97-AF65-F5344CB8AC3E}">
        <p14:creationId xmlns:p14="http://schemas.microsoft.com/office/powerpoint/2010/main" val="13893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716A-643E-D1B3-18C5-19D47B4BF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L" dirty="0"/>
              <a:t>Mirando el Mundo Real a través de los Grafos</a:t>
            </a:r>
          </a:p>
        </p:txBody>
      </p:sp>
      <p:sp>
        <p:nvSpPr>
          <p:cNvPr id="6" name="Rectangle 5" descr="Connections outline">
            <a:extLst>
              <a:ext uri="{FF2B5EF4-FFF2-40B4-BE49-F238E27FC236}">
                <a16:creationId xmlns:a16="http://schemas.microsoft.com/office/drawing/2014/main" id="{EF8D5C3F-C0B1-946C-F293-A53EFF1BD757}"/>
              </a:ext>
            </a:extLst>
          </p:cNvPr>
          <p:cNvSpPr/>
          <p:nvPr/>
        </p:nvSpPr>
        <p:spPr>
          <a:xfrm>
            <a:off x="2913321" y="2707776"/>
            <a:ext cx="2308864" cy="214444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L" dirty="0"/>
          </a:p>
        </p:txBody>
      </p:sp>
      <p:pic>
        <p:nvPicPr>
          <p:cNvPr id="8" name="Graphic 7" descr="Earth globe: Americas with solid fill">
            <a:extLst>
              <a:ext uri="{FF2B5EF4-FFF2-40B4-BE49-F238E27FC236}">
                <a16:creationId xmlns:a16="http://schemas.microsoft.com/office/drawing/2014/main" id="{9C6D65CC-8934-ED8F-0679-8C7966743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8254409" y="2856737"/>
            <a:ext cx="1846521" cy="18465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0D8F3A-5C6E-C7F6-C892-892306DDF234}"/>
              </a:ext>
            </a:extLst>
          </p:cNvPr>
          <p:cNvSpPr txBox="1"/>
          <p:nvPr/>
        </p:nvSpPr>
        <p:spPr>
          <a:xfrm>
            <a:off x="3465440" y="5184883"/>
            <a:ext cx="12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Grafos ✅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E67841-6C21-3729-EFFD-269E871F3F5B}"/>
              </a:ext>
            </a:extLst>
          </p:cNvPr>
          <p:cNvSpPr txBox="1"/>
          <p:nvPr/>
        </p:nvSpPr>
        <p:spPr>
          <a:xfrm>
            <a:off x="7552737" y="5184882"/>
            <a:ext cx="324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Se usan en el Mundo Real ✅</a:t>
            </a:r>
          </a:p>
        </p:txBody>
      </p:sp>
    </p:spTree>
    <p:extLst>
      <p:ext uri="{BB962C8B-B14F-4D97-AF65-F5344CB8AC3E}">
        <p14:creationId xmlns:p14="http://schemas.microsoft.com/office/powerpoint/2010/main" val="792022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1542CB-7B59-EE2D-9CCC-2DF90EFA8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247FD0E-C93A-490E-9994-C79DC8977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network&#10;&#10;Description automatically generated">
            <a:extLst>
              <a:ext uri="{FF2B5EF4-FFF2-40B4-BE49-F238E27FC236}">
                <a16:creationId xmlns:a16="http://schemas.microsoft.com/office/drawing/2014/main" id="{D9377DA6-C778-0824-EF29-55807EEB8C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70" r="-1" b="-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CDD2F19-0AAB-46D2-A7D4-9BD8F7E42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8792" y="-578805"/>
            <a:ext cx="6858003" cy="8015586"/>
          </a:xfrm>
          <a:prstGeom prst="rect">
            <a:avLst/>
          </a:prstGeom>
          <a:gradFill flip="none" rotWithShape="1">
            <a:gsLst>
              <a:gs pos="48000">
                <a:sysClr val="windowText" lastClr="000000">
                  <a:alpha val="30000"/>
                </a:sysClr>
              </a:gs>
              <a:gs pos="85000">
                <a:sysClr val="windowText" lastClr="000000">
                  <a:alpha val="51000"/>
                </a:sysClr>
              </a:gs>
              <a:gs pos="0">
                <a:sysClr val="windowText" lastClr="000000">
                  <a:alpha val="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930317-4D18-F508-DFC7-D5F647A0E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2642" y="1368443"/>
            <a:ext cx="4650160" cy="3450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L" dirty="0">
                <a:solidFill>
                  <a:srgbClr val="FFFFFF"/>
                </a:solidFill>
                <a:ea typeface="Malgun Gothic" panose="020B0503020000020004" pitchFamily="34" charset="-127"/>
              </a:rPr>
              <a:t>Mirando el Mundo Real a través de los Grafos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C079C-73CE-9EE3-C855-6D6FE0AB5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2642" y="4814375"/>
            <a:ext cx="5388114" cy="12689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500" dirty="0">
                <a:solidFill>
                  <a:srgbClr val="FFFFFF"/>
                </a:solidFill>
                <a:ea typeface="Malgun Gothic" panose="020B0503020000020004" pitchFamily="34" charset="-127"/>
              </a:rPr>
              <a:t>Sebastián Ferrada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500" dirty="0">
                <a:solidFill>
                  <a:srgbClr val="FFFFFF"/>
                </a:solidFill>
                <a:ea typeface="Malgun Gothic" panose="020B0503020000020004" pitchFamily="34" charset="-127"/>
              </a:rPr>
              <a:t>Iniciativa de Datos e Inteligencia Artificial, FCFM, U</a:t>
            </a:r>
            <a:r>
              <a:rPr lang="en-US" sz="1500" dirty="0">
                <a:solidFill>
                  <a:srgbClr val="FFFFFF"/>
                </a:solidFill>
                <a:ea typeface="Malgun Gothic" panose="020B0503020000020004" pitchFamily="34" charset="-127"/>
              </a:rPr>
              <a:t>C</a:t>
            </a:r>
            <a:r>
              <a:rPr lang="en-CL" sz="1500" dirty="0">
                <a:solidFill>
                  <a:srgbClr val="FFFFFF"/>
                </a:solidFill>
                <a:ea typeface="Malgun Gothic" panose="020B0503020000020004" pitchFamily="34" charset="-127"/>
              </a:rPr>
              <a:t>hile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500" dirty="0">
                <a:solidFill>
                  <a:srgbClr val="FFFFFF"/>
                </a:solidFill>
                <a:ea typeface="Malgun Gothic" panose="020B0503020000020004" pitchFamily="34" charset="-127"/>
              </a:rPr>
              <a:t>Instituto Milenio Fundamentos de los Datos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D77B2DF-AF44-4996-BBFD-5DF9162BE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F6BECB9-A7FC-400F-8502-97A13BB8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een rectangle with black background&#10;&#10;Description automatically generated">
            <a:extLst>
              <a:ext uri="{FF2B5EF4-FFF2-40B4-BE49-F238E27FC236}">
                <a16:creationId xmlns:a16="http://schemas.microsoft.com/office/drawing/2014/main" id="{E6364DAB-57F7-F9D6-6107-F4A306D4F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1544" y="6166363"/>
            <a:ext cx="1517780" cy="608622"/>
          </a:xfrm>
          <a:prstGeom prst="rect">
            <a:avLst/>
          </a:prstGeom>
        </p:spPr>
      </p:pic>
      <p:pic>
        <p:nvPicPr>
          <p:cNvPr id="11" name="Picture 10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430944C-05D4-0F63-4806-9BCA9E256FCA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1157478" y="6126194"/>
            <a:ext cx="2183363" cy="62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0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BB7E73-E730-42EA-AACE-D1E323EA5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1F6C2E9-B316-4410-88E5-74F044FC3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58144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D07262-43A6-451F-9B19-77B943C63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2685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2907A-C417-2945-1737-A1A11A801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0" y="455362"/>
            <a:ext cx="9486690" cy="1550419"/>
          </a:xfrm>
        </p:spPr>
        <p:txBody>
          <a:bodyPr>
            <a:normAutofit/>
          </a:bodyPr>
          <a:lstStyle/>
          <a:p>
            <a:r>
              <a:rPr lang="en-CL" dirty="0"/>
              <a:t>El Mundo Real…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7914FBA-7F67-2AD6-6E5F-24D3E3132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3723804"/>
              </p:ext>
            </p:extLst>
          </p:nvPr>
        </p:nvGraphicFramePr>
        <p:xfrm>
          <a:off x="1124456" y="2194178"/>
          <a:ext cx="9528584" cy="3898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367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59DD2-DABD-F4E1-BD72-FDE44D67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El Mundo Real…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677209-D2D5-7F1F-B5AD-BDA629644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18551" y="1330076"/>
            <a:ext cx="3640990" cy="54158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6590CC-4631-DF3D-0CF3-643DA8772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055" y="1414723"/>
            <a:ext cx="35179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27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FF2B7B-7DE8-5D76-9478-4460A1A79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464" y="3251998"/>
            <a:ext cx="4876330" cy="3541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F52C41-2327-4440-0215-E346BDEF3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El Mundo Real…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A03F8-740C-D3BB-B958-30BBC983D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655" y="1922365"/>
            <a:ext cx="9486690" cy="937747"/>
          </a:xfrm>
        </p:spPr>
        <p:txBody>
          <a:bodyPr/>
          <a:lstStyle/>
          <a:p>
            <a:pPr marL="0" indent="0">
              <a:buNone/>
            </a:pPr>
            <a:r>
              <a:rPr lang="en-CL" dirty="0"/>
              <a:t>La interoperación solo funciona si las conexiones comparten un espacio de nombres, lo que en la práctica no ocurre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752ADC-4D9F-8CB9-D0DB-A8075B8B0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08" y="3270014"/>
            <a:ext cx="5759061" cy="3132624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D5D1D563-00B1-3A20-5532-88AA1F028E47}"/>
              </a:ext>
            </a:extLst>
          </p:cNvPr>
          <p:cNvSpPr/>
          <p:nvPr/>
        </p:nvSpPr>
        <p:spPr>
          <a:xfrm>
            <a:off x="9692480" y="2860112"/>
            <a:ext cx="2351314" cy="783772"/>
          </a:xfrm>
          <a:prstGeom prst="wedgeEllipseCallout">
            <a:avLst>
              <a:gd name="adj1" fmla="val -31150"/>
              <a:gd name="adj2" fmla="val 6369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CL" dirty="0"/>
              <a:t>¿Qué es un Distrito?</a:t>
            </a:r>
          </a:p>
        </p:txBody>
      </p:sp>
    </p:spTree>
    <p:extLst>
      <p:ext uri="{BB962C8B-B14F-4D97-AF65-F5344CB8AC3E}">
        <p14:creationId xmlns:p14="http://schemas.microsoft.com/office/powerpoint/2010/main" val="318050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87AE29A-434D-AE99-078C-31C50079A134}"/>
              </a:ext>
            </a:extLst>
          </p:cNvPr>
          <p:cNvSpPr/>
          <p:nvPr/>
        </p:nvSpPr>
        <p:spPr>
          <a:xfrm>
            <a:off x="4952187" y="3351012"/>
            <a:ext cx="2939143" cy="21073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L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C4EEACE-A299-A66C-C578-6EDBA3A7D17A}"/>
              </a:ext>
            </a:extLst>
          </p:cNvPr>
          <p:cNvSpPr/>
          <p:nvPr/>
        </p:nvSpPr>
        <p:spPr>
          <a:xfrm>
            <a:off x="7891330" y="3351012"/>
            <a:ext cx="2939143" cy="21073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73B03F-27AE-0AD8-2154-3E08B3950832}"/>
              </a:ext>
            </a:extLst>
          </p:cNvPr>
          <p:cNvSpPr/>
          <p:nvPr/>
        </p:nvSpPr>
        <p:spPr>
          <a:xfrm>
            <a:off x="2063538" y="3351012"/>
            <a:ext cx="2939143" cy="21073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F3805-A1FE-CD14-83A9-FD8D2FA06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El Mundo Real…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CC752-AA2A-12B7-7BF4-ABB4ADC083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L" dirty="0"/>
              <a:t>Cada organización, incluso dentro de una misma institución, mantiene sus datos en un formato distinto</a:t>
            </a:r>
          </a:p>
        </p:txBody>
      </p:sp>
      <p:pic>
        <p:nvPicPr>
          <p:cNvPr id="5" name="Graphic 4" descr="Database outline">
            <a:extLst>
              <a:ext uri="{FF2B5EF4-FFF2-40B4-BE49-F238E27FC236}">
                <a16:creationId xmlns:a16="http://schemas.microsoft.com/office/drawing/2014/main" id="{AE4EC975-1040-B76D-815D-1AE92E217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47010" y="3578116"/>
            <a:ext cx="914400" cy="914400"/>
          </a:xfrm>
          <a:prstGeom prst="rect">
            <a:avLst/>
          </a:prstGeom>
        </p:spPr>
      </p:pic>
      <p:pic>
        <p:nvPicPr>
          <p:cNvPr id="7" name="Graphic 6" descr="Connections outline">
            <a:extLst>
              <a:ext uri="{FF2B5EF4-FFF2-40B4-BE49-F238E27FC236}">
                <a16:creationId xmlns:a16="http://schemas.microsoft.com/office/drawing/2014/main" id="{BD71AADF-BD9D-6DED-8F24-2241E2FD1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2980" y="3490791"/>
            <a:ext cx="1122904" cy="1122904"/>
          </a:xfrm>
          <a:prstGeom prst="rect">
            <a:avLst/>
          </a:prstGeom>
        </p:spPr>
      </p:pic>
      <p:pic>
        <p:nvPicPr>
          <p:cNvPr id="9" name="Graphic 8" descr="Table outline">
            <a:extLst>
              <a:ext uri="{FF2B5EF4-FFF2-40B4-BE49-F238E27FC236}">
                <a16:creationId xmlns:a16="http://schemas.microsoft.com/office/drawing/2014/main" id="{5F22D38B-B7B1-874C-C0AD-64DAA514E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88867" y="3455264"/>
            <a:ext cx="914400" cy="914400"/>
          </a:xfrm>
          <a:prstGeom prst="rect">
            <a:avLst/>
          </a:prstGeom>
        </p:spPr>
      </p:pic>
      <p:pic>
        <p:nvPicPr>
          <p:cNvPr id="10" name="Graphic 9" descr="Table outline">
            <a:extLst>
              <a:ext uri="{FF2B5EF4-FFF2-40B4-BE49-F238E27FC236}">
                <a16:creationId xmlns:a16="http://schemas.microsoft.com/office/drawing/2014/main" id="{B1F26076-271E-6F90-05BE-1732FFDA9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21067" y="4023048"/>
            <a:ext cx="914400" cy="914400"/>
          </a:xfrm>
          <a:prstGeom prst="rect">
            <a:avLst/>
          </a:prstGeom>
        </p:spPr>
      </p:pic>
      <p:pic>
        <p:nvPicPr>
          <p:cNvPr id="11" name="Graphic 10" descr="Table outline">
            <a:extLst>
              <a:ext uri="{FF2B5EF4-FFF2-40B4-BE49-F238E27FC236}">
                <a16:creationId xmlns:a16="http://schemas.microsoft.com/office/drawing/2014/main" id="{138C08BB-8DA4-104F-D5F2-31B1D5C24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07867" y="4240784"/>
            <a:ext cx="914400" cy="914400"/>
          </a:xfrm>
          <a:prstGeom prst="rect">
            <a:avLst/>
          </a:prstGeom>
        </p:spPr>
      </p:pic>
      <p:pic>
        <p:nvPicPr>
          <p:cNvPr id="12" name="Graphic 11" descr="Connections outline">
            <a:extLst>
              <a:ext uri="{FF2B5EF4-FFF2-40B4-BE49-F238E27FC236}">
                <a16:creationId xmlns:a16="http://schemas.microsoft.com/office/drawing/2014/main" id="{FC83B398-5782-8F2F-596A-A903DC357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01356" y="4167380"/>
            <a:ext cx="1122904" cy="1122904"/>
          </a:xfrm>
          <a:prstGeom prst="rect">
            <a:avLst/>
          </a:prstGeom>
        </p:spPr>
      </p:pic>
      <p:pic>
        <p:nvPicPr>
          <p:cNvPr id="13" name="Graphic 12" descr="Database outline">
            <a:extLst>
              <a:ext uri="{FF2B5EF4-FFF2-40B4-BE49-F238E27FC236}">
                <a16:creationId xmlns:a16="http://schemas.microsoft.com/office/drawing/2014/main" id="{4E503262-3557-1BC7-EA86-F7798A25E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8237" y="4396043"/>
            <a:ext cx="914400" cy="914400"/>
          </a:xfrm>
          <a:prstGeom prst="rect">
            <a:avLst/>
          </a:prstGeom>
        </p:spPr>
      </p:pic>
      <p:pic>
        <p:nvPicPr>
          <p:cNvPr id="14" name="Graphic 13" descr="Database outline">
            <a:extLst>
              <a:ext uri="{FF2B5EF4-FFF2-40B4-BE49-F238E27FC236}">
                <a16:creationId xmlns:a16="http://schemas.microsoft.com/office/drawing/2014/main" id="{0F118099-613F-2E2D-4F2F-570548562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0375" y="37644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8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EEB5B-9578-BDCE-440C-97A115F7E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El Mundo Real…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28FB7-E047-FCCD-9A5F-F42C242E6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L" dirty="0"/>
              <a:t>Es Multimodal</a:t>
            </a:r>
          </a:p>
        </p:txBody>
      </p:sp>
      <p:pic>
        <p:nvPicPr>
          <p:cNvPr id="5" name="Graphic 4" descr="Upward trend outline">
            <a:extLst>
              <a:ext uri="{FF2B5EF4-FFF2-40B4-BE49-F238E27FC236}">
                <a16:creationId xmlns:a16="http://schemas.microsoft.com/office/drawing/2014/main" id="{F9662300-B68D-2A9B-B7DD-C881F1D8F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6007" y="3665892"/>
            <a:ext cx="914400" cy="914400"/>
          </a:xfrm>
          <a:prstGeom prst="rect">
            <a:avLst/>
          </a:prstGeom>
        </p:spPr>
      </p:pic>
      <p:pic>
        <p:nvPicPr>
          <p:cNvPr id="7" name="Graphic 6" descr="Film strip outline">
            <a:extLst>
              <a:ext uri="{FF2B5EF4-FFF2-40B4-BE49-F238E27FC236}">
                <a16:creationId xmlns:a16="http://schemas.microsoft.com/office/drawing/2014/main" id="{44DA5761-AE84-A528-8F09-50F8E14FB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80422" y="3665892"/>
            <a:ext cx="914400" cy="914400"/>
          </a:xfrm>
          <a:prstGeom prst="rect">
            <a:avLst/>
          </a:prstGeom>
        </p:spPr>
      </p:pic>
      <p:pic>
        <p:nvPicPr>
          <p:cNvPr id="9" name="Graphic 8" descr="Music with solid fill">
            <a:extLst>
              <a:ext uri="{FF2B5EF4-FFF2-40B4-BE49-F238E27FC236}">
                <a16:creationId xmlns:a16="http://schemas.microsoft.com/office/drawing/2014/main" id="{E4831B6D-E65E-A9E7-AE2E-E85FB8DA1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4836" y="3665892"/>
            <a:ext cx="914400" cy="914400"/>
          </a:xfrm>
          <a:prstGeom prst="rect">
            <a:avLst/>
          </a:prstGeom>
        </p:spPr>
      </p:pic>
      <p:pic>
        <p:nvPicPr>
          <p:cNvPr id="11" name="Graphic 10" descr="Images outline">
            <a:extLst>
              <a:ext uri="{FF2B5EF4-FFF2-40B4-BE49-F238E27FC236}">
                <a16:creationId xmlns:a16="http://schemas.microsoft.com/office/drawing/2014/main" id="{F13799EE-082F-6CE0-298A-046CB5219A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69250" y="3665892"/>
            <a:ext cx="914400" cy="914400"/>
          </a:xfrm>
          <a:prstGeom prst="rect">
            <a:avLst/>
          </a:prstGeom>
        </p:spPr>
      </p:pic>
      <p:pic>
        <p:nvPicPr>
          <p:cNvPr id="13" name="Graphic 12" descr="Document outline">
            <a:extLst>
              <a:ext uri="{FF2B5EF4-FFF2-40B4-BE49-F238E27FC236}">
                <a16:creationId xmlns:a16="http://schemas.microsoft.com/office/drawing/2014/main" id="{2A2CA997-5F92-5E26-1274-501E945E9D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363664" y="36658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766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247FD0E-C93A-490E-9994-C79DC8977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ierra desde el espacio">
            <a:extLst>
              <a:ext uri="{FF2B5EF4-FFF2-40B4-BE49-F238E27FC236}">
                <a16:creationId xmlns:a16="http://schemas.microsoft.com/office/drawing/2014/main" id="{1FF8E22B-E1A3-EBDB-1FF8-3C31ABF24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"/>
          <a:stretch/>
        </p:blipFill>
        <p:spPr>
          <a:xfrm>
            <a:off x="0" y="10"/>
            <a:ext cx="1218895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CDD2F19-0AAB-46D2-A7D4-9BD8F7E42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78792" y="-578805"/>
            <a:ext cx="6858003" cy="8015586"/>
          </a:xfrm>
          <a:prstGeom prst="rect">
            <a:avLst/>
          </a:prstGeom>
          <a:gradFill flip="none" rotWithShape="1">
            <a:gsLst>
              <a:gs pos="48000">
                <a:sysClr val="windowText" lastClr="000000">
                  <a:alpha val="30000"/>
                </a:sysClr>
              </a:gs>
              <a:gs pos="85000">
                <a:sysClr val="windowText" lastClr="000000">
                  <a:alpha val="51000"/>
                </a:sysClr>
              </a:gs>
              <a:gs pos="0">
                <a:sysClr val="windowText" lastClr="000000">
                  <a:alpha val="0"/>
                </a:sys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CEBC5-1140-A3E2-3EA9-5D793CC73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5350" y="665900"/>
            <a:ext cx="4650160" cy="3450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El Mundo Real es </a:t>
            </a:r>
            <a:r>
              <a:rPr lang="en-US" sz="6000" dirty="0" err="1">
                <a:solidFill>
                  <a:srgbClr val="FFFFFF"/>
                </a:solidFill>
              </a:rPr>
              <a:t>Complicado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77B2DF-AF44-4996-BBFD-5DF9162BE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6BECB9-A7FC-400F-8502-97A13BB87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39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6E6B8-1BC7-6210-CBB2-11BF42BD5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¿Qué hacemos al respecto?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B61AE5F9-B182-79F4-8345-E195CA9B33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6800469"/>
              </p:ext>
            </p:extLst>
          </p:nvPr>
        </p:nvGraphicFramePr>
        <p:xfrm>
          <a:off x="1587710" y="2160016"/>
          <a:ext cx="9486690" cy="4242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C4DE800-3D16-BCF4-CEC2-D6E1531DC7D2}"/>
              </a:ext>
            </a:extLst>
          </p:cNvPr>
          <p:cNvSpPr txBox="1"/>
          <p:nvPr/>
        </p:nvSpPr>
        <p:spPr>
          <a:xfrm>
            <a:off x="4093536" y="2505670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5400" dirty="0"/>
              <a:t>😭</a:t>
            </a:r>
            <a:endParaRPr lang="en-C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0C164-9BDF-9F04-C507-A363E680137D}"/>
              </a:ext>
            </a:extLst>
          </p:cNvPr>
          <p:cNvSpPr txBox="1"/>
          <p:nvPr/>
        </p:nvSpPr>
        <p:spPr>
          <a:xfrm>
            <a:off x="7984441" y="2505670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5400" dirty="0"/>
              <a:t>😬</a:t>
            </a:r>
            <a:endParaRPr lang="en-CL" dirty="0"/>
          </a:p>
        </p:txBody>
      </p:sp>
    </p:spTree>
    <p:extLst>
      <p:ext uri="{BB962C8B-B14F-4D97-AF65-F5344CB8AC3E}">
        <p14:creationId xmlns:p14="http://schemas.microsoft.com/office/powerpoint/2010/main" val="301487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 descr="Images outline">
            <a:extLst>
              <a:ext uri="{FF2B5EF4-FFF2-40B4-BE49-F238E27FC236}">
                <a16:creationId xmlns:a16="http://schemas.microsoft.com/office/drawing/2014/main" id="{9977C66D-98AC-8B5C-F59E-84C6A534E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14583" y="2406698"/>
            <a:ext cx="914400" cy="914400"/>
          </a:xfrm>
          <a:prstGeom prst="rect">
            <a:avLst/>
          </a:prstGeom>
        </p:spPr>
      </p:pic>
      <p:pic>
        <p:nvPicPr>
          <p:cNvPr id="6" name="Graphic 5" descr="Document outline">
            <a:extLst>
              <a:ext uri="{FF2B5EF4-FFF2-40B4-BE49-F238E27FC236}">
                <a16:creationId xmlns:a16="http://schemas.microsoft.com/office/drawing/2014/main" id="{BD29BD98-7F5F-9C58-1084-D777F08CC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9127" y="3321098"/>
            <a:ext cx="914400" cy="914400"/>
          </a:xfrm>
          <a:prstGeom prst="rect">
            <a:avLst/>
          </a:prstGeom>
        </p:spPr>
      </p:pic>
      <p:pic>
        <p:nvPicPr>
          <p:cNvPr id="7" name="Graphic 6" descr="Document outline">
            <a:extLst>
              <a:ext uri="{FF2B5EF4-FFF2-40B4-BE49-F238E27FC236}">
                <a16:creationId xmlns:a16="http://schemas.microsoft.com/office/drawing/2014/main" id="{41B0DCC9-3785-2396-0224-9074536B3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0511" y="4775222"/>
            <a:ext cx="914400" cy="914400"/>
          </a:xfrm>
          <a:prstGeom prst="rect">
            <a:avLst/>
          </a:prstGeom>
        </p:spPr>
      </p:pic>
      <p:pic>
        <p:nvPicPr>
          <p:cNvPr id="8" name="Graphic 7" descr="Document outline">
            <a:extLst>
              <a:ext uri="{FF2B5EF4-FFF2-40B4-BE49-F238E27FC236}">
                <a16:creationId xmlns:a16="http://schemas.microsoft.com/office/drawing/2014/main" id="{06247156-65FD-3B2A-CB21-79CABE338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75455" y="4775222"/>
            <a:ext cx="914400" cy="914400"/>
          </a:xfrm>
          <a:prstGeom prst="rect">
            <a:avLst/>
          </a:prstGeom>
        </p:spPr>
      </p:pic>
      <p:pic>
        <p:nvPicPr>
          <p:cNvPr id="9" name="Graphic 8" descr="Document outline">
            <a:extLst>
              <a:ext uri="{FF2B5EF4-FFF2-40B4-BE49-F238E27FC236}">
                <a16:creationId xmlns:a16="http://schemas.microsoft.com/office/drawing/2014/main" id="{B55D3C02-2E34-DCC0-C49A-EC9A0FD94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88502" y="2272555"/>
            <a:ext cx="914400" cy="914400"/>
          </a:xfrm>
          <a:prstGeom prst="rect">
            <a:avLst/>
          </a:prstGeom>
        </p:spPr>
      </p:pic>
      <p:pic>
        <p:nvPicPr>
          <p:cNvPr id="10" name="Graphic 9" descr="Images outline">
            <a:extLst>
              <a:ext uri="{FF2B5EF4-FFF2-40B4-BE49-F238E27FC236}">
                <a16:creationId xmlns:a16="http://schemas.microsoft.com/office/drawing/2014/main" id="{ACB14BE1-AE31-022B-5EF3-17913F0B1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9718" y="2890479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88B5A-97C8-E74D-BE1E-F4B796090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Ejemplo de “hacer funcionar las tecnologías en el mundo real”</a:t>
            </a:r>
          </a:p>
        </p:txBody>
      </p:sp>
      <p:pic>
        <p:nvPicPr>
          <p:cNvPr id="4" name="Content Placeholder 3" descr="A logo on a blue background&#10;&#10;Description automatically generated">
            <a:extLst>
              <a:ext uri="{FF2B5EF4-FFF2-40B4-BE49-F238E27FC236}">
                <a16:creationId xmlns:a16="http://schemas.microsoft.com/office/drawing/2014/main" id="{A49F31F3-EFD2-FDF9-6B24-FBC442191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443" y="2272554"/>
            <a:ext cx="3925887" cy="39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5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25794 0.1333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666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-0.29883 0.2261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1129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2F828-0E77-DC85-908D-91984433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A2B0A-CB68-0318-0DAF-27EC2C81EC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859"/>
          <a:stretch/>
        </p:blipFill>
        <p:spPr>
          <a:xfrm>
            <a:off x="1240972" y="2723926"/>
            <a:ext cx="4615543" cy="1410147"/>
          </a:xfrm>
          <a:prstGeom prst="rect">
            <a:avLst/>
          </a:prstGeom>
        </p:spPr>
      </p:pic>
      <p:pic>
        <p:nvPicPr>
          <p:cNvPr id="12" name="Picture 11" descr="Young man using a phone">
            <a:extLst>
              <a:ext uri="{FF2B5EF4-FFF2-40B4-BE49-F238E27FC236}">
                <a16:creationId xmlns:a16="http://schemas.microsoft.com/office/drawing/2014/main" id="{C6831FF4-ACBE-8E34-6B8A-A13D67DEF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03" r="9037"/>
          <a:stretch/>
        </p:blipFill>
        <p:spPr>
          <a:xfrm>
            <a:off x="9268239" y="2336706"/>
            <a:ext cx="2181094" cy="2184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DDD099D-5FDF-575C-4254-0BA748C8CF88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738191" y="3428999"/>
            <a:ext cx="3530048" cy="1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EACBE43-D3FC-94C7-408C-C46572656D06}"/>
              </a:ext>
            </a:extLst>
          </p:cNvPr>
          <p:cNvSpPr txBox="1"/>
          <p:nvPr/>
        </p:nvSpPr>
        <p:spPr>
          <a:xfrm>
            <a:off x="7119018" y="3059667"/>
            <a:ext cx="886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Evalúa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B440EB2-A480-D20C-B7F0-8C8EBE20EC77}"/>
              </a:ext>
            </a:extLst>
          </p:cNvPr>
          <p:cNvSpPr/>
          <p:nvPr/>
        </p:nvSpPr>
        <p:spPr>
          <a:xfrm>
            <a:off x="6255359" y="3489331"/>
            <a:ext cx="2495711" cy="48581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rating: 9/10</a:t>
            </a:r>
            <a:endParaRPr lang="en-CL" sz="1600" dirty="0"/>
          </a:p>
        </p:txBody>
      </p:sp>
    </p:spTree>
    <p:extLst>
      <p:ext uri="{BB962C8B-B14F-4D97-AF65-F5344CB8AC3E}">
        <p14:creationId xmlns:p14="http://schemas.microsoft.com/office/powerpoint/2010/main" val="163907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D03A0B2-4A2F-D846-A5E6-FB7CB9A03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573F1D-73A7-FB41-BCAD-FC9AA7DEF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BF36A-A8DD-4397-BD7D-93D50BD042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74" r="-1" b="164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17" name="Rectangle">
            <a:extLst>
              <a:ext uri="{FF2B5EF4-FFF2-40B4-BE49-F238E27FC236}">
                <a16:creationId xmlns:a16="http://schemas.microsoft.com/office/drawing/2014/main" id="{44037D61-FFBD-0342-90C5-D1AD7C899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4092341"/>
            <a:ext cx="12188949" cy="219075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446175-326B-0270-D274-74E88817F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9749" y="4284640"/>
            <a:ext cx="9626949" cy="11344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/>
              <a:t>¿</a:t>
            </a:r>
            <a:r>
              <a:rPr lang="en-US" sz="3800" dirty="0" err="1"/>
              <a:t>Qué</a:t>
            </a:r>
            <a:r>
              <a:rPr lang="en-US" sz="3800" dirty="0"/>
              <a:t> </a:t>
            </a:r>
            <a:r>
              <a:rPr lang="en-US" sz="3800" dirty="0" err="1"/>
              <a:t>hemos</a:t>
            </a:r>
            <a:r>
              <a:rPr lang="en-US" sz="3800" dirty="0"/>
              <a:t> </a:t>
            </a:r>
            <a:r>
              <a:rPr lang="en-US" sz="3800" dirty="0" err="1"/>
              <a:t>hecho</a:t>
            </a:r>
            <a:r>
              <a:rPr lang="en-US" sz="3800" dirty="0"/>
              <a:t> y </a:t>
            </a:r>
            <a:r>
              <a:rPr lang="en-US" sz="3800" dirty="0" err="1"/>
              <a:t>qué</a:t>
            </a:r>
            <a:r>
              <a:rPr lang="en-US" sz="3800" dirty="0"/>
              <a:t> </a:t>
            </a:r>
            <a:r>
              <a:rPr lang="en-US" sz="3800" dirty="0" err="1"/>
              <a:t>podemos</a:t>
            </a:r>
            <a:r>
              <a:rPr lang="en-US" sz="3800" dirty="0"/>
              <a:t> </a:t>
            </a:r>
            <a:r>
              <a:rPr lang="en-US" sz="3800" dirty="0" err="1"/>
              <a:t>hacer</a:t>
            </a:r>
            <a:r>
              <a:rPr lang="en-US" sz="3800" dirty="0"/>
              <a:t> para usar </a:t>
            </a:r>
            <a:r>
              <a:rPr lang="en-US" sz="3800" dirty="0" err="1"/>
              <a:t>datos</a:t>
            </a:r>
            <a:r>
              <a:rPr lang="en-US" sz="3800" dirty="0"/>
              <a:t> </a:t>
            </a:r>
            <a:r>
              <a:rPr lang="en-US" sz="3800" dirty="0" err="1"/>
              <a:t>reales</a:t>
            </a:r>
            <a:r>
              <a:rPr lang="en-US" sz="3800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4433A8-5D79-8A58-B67E-88CC1F0BE0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9749" y="5431280"/>
            <a:ext cx="9626949" cy="61392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B0F748-7FA7-4DDF-89A3-7F1D8EE1F7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03E872-C07A-4030-B584-D321D40C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643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4DDDB-67FC-9F5B-684B-4C146563F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46" y="455362"/>
            <a:ext cx="6549053" cy="1550419"/>
          </a:xfrm>
        </p:spPr>
        <p:txBody>
          <a:bodyPr>
            <a:normAutofit fontScale="90000"/>
          </a:bodyPr>
          <a:lstStyle/>
          <a:p>
            <a:r>
              <a:rPr lang="en-US" dirty="0"/>
              <a:t>U</a:t>
            </a:r>
            <a:r>
              <a:rPr lang="en-CL" dirty="0"/>
              <a:t>n Grafo de Conocimiento Multimodal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DE275-609F-592F-4AD6-4A820616E3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CL" dirty="0"/>
              <a:t>Torres similares a la Torre Entel</a:t>
            </a:r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FFD51AA4-C1B7-52AB-16B9-6B005DDDB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710" y="455362"/>
            <a:ext cx="2870832" cy="1252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239167-E94C-BF62-7D43-1683900CD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814" y="2710253"/>
            <a:ext cx="6008482" cy="36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85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F907-C30B-8FC5-ACF7-91DF97CEF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Búsqueda por Similitud y Clústering en Bases de Datos de Grafos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0E6849F-5FE9-90E9-AE61-70F23048A1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759022"/>
              </p:ext>
            </p:extLst>
          </p:nvPr>
        </p:nvGraphicFramePr>
        <p:xfrm>
          <a:off x="1587710" y="2005781"/>
          <a:ext cx="10025571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6580">
                  <a:extLst>
                    <a:ext uri="{9D8B030D-6E8A-4147-A177-3AD203B41FA5}">
                      <a16:colId xmlns:a16="http://schemas.microsoft.com/office/drawing/2014/main" val="1380290268"/>
                    </a:ext>
                  </a:extLst>
                </a:gridCol>
                <a:gridCol w="1649730">
                  <a:extLst>
                    <a:ext uri="{9D8B030D-6E8A-4147-A177-3AD203B41FA5}">
                      <a16:colId xmlns:a16="http://schemas.microsoft.com/office/drawing/2014/main" val="1526616805"/>
                    </a:ext>
                  </a:extLst>
                </a:gridCol>
                <a:gridCol w="1527492">
                  <a:extLst>
                    <a:ext uri="{9D8B030D-6E8A-4147-A177-3AD203B41FA5}">
                      <a16:colId xmlns:a16="http://schemas.microsoft.com/office/drawing/2014/main" val="3566933661"/>
                    </a:ext>
                  </a:extLst>
                </a:gridCol>
                <a:gridCol w="1283018">
                  <a:extLst>
                    <a:ext uri="{9D8B030D-6E8A-4147-A177-3AD203B41FA5}">
                      <a16:colId xmlns:a16="http://schemas.microsoft.com/office/drawing/2014/main" val="2608556382"/>
                    </a:ext>
                  </a:extLst>
                </a:gridCol>
                <a:gridCol w="1405255">
                  <a:extLst>
                    <a:ext uri="{9D8B030D-6E8A-4147-A177-3AD203B41FA5}">
                      <a16:colId xmlns:a16="http://schemas.microsoft.com/office/drawing/2014/main" val="1114715152"/>
                    </a:ext>
                  </a:extLst>
                </a:gridCol>
                <a:gridCol w="1043496">
                  <a:extLst>
                    <a:ext uri="{9D8B030D-6E8A-4147-A177-3AD203B41FA5}">
                      <a16:colId xmlns:a16="http://schemas.microsoft.com/office/drawing/2014/main" val="26109030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ourier New" panose="02070309020205020404" pitchFamily="49" charset="0"/>
                          <a:ea typeface="Roboto" panose="02000000000000000000" pitchFamily="2" charset="0"/>
                          <a:cs typeface="Courier New" panose="02070309020205020404" pitchFamily="49" charset="0"/>
                        </a:rPr>
                        <a:t>?country</a:t>
                      </a:r>
                      <a:endParaRPr lang="en-CL" sz="1600" dirty="0">
                        <a:latin typeface="Courier New" panose="02070309020205020404" pitchFamily="49" charset="0"/>
                        <a:ea typeface="Roboto" panose="02000000000000000000" pitchFamily="2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?literature</a:t>
                      </a:r>
                      <a:endParaRPr lang="en-CL" sz="16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?chemistry</a:t>
                      </a:r>
                      <a:endParaRPr lang="en-CL" sz="16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?physics</a:t>
                      </a:r>
                      <a:endParaRPr lang="en-CL" sz="16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?medicine</a:t>
                      </a:r>
                      <a:endParaRPr lang="en-CL" sz="1600" dirty="0">
                        <a:latin typeface="Courier New" panose="02070309020205020404" pitchFamily="49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?d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5746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Courier New" panose="02070309020205020404" pitchFamily="49" charset="0"/>
                          <a:ea typeface="Roboto" panose="02000000000000000000" pitchFamily="2" charset="0"/>
                          <a:cs typeface="Courier New" panose="02070309020205020404" pitchFamily="49" charset="0"/>
                        </a:rPr>
                        <a:t>country:Canada</a:t>
                      </a:r>
                      <a:endParaRPr lang="en-US" sz="1600" dirty="0">
                        <a:latin typeface="Courier New" panose="02070309020205020404" pitchFamily="49" charset="0"/>
                        <a:ea typeface="Roboto" panose="02000000000000000000" pitchFamily="2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0.0000</a:t>
                      </a:r>
                      <a:endParaRPr lang="en-C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833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Courier New" panose="02070309020205020404" pitchFamily="49" charset="0"/>
                          <a:ea typeface="Roboto" panose="02000000000000000000" pitchFamily="2" charset="0"/>
                          <a:cs typeface="Courier New" panose="02070309020205020404" pitchFamily="49" charset="0"/>
                        </a:rPr>
                        <a:t>country:Prussia</a:t>
                      </a:r>
                      <a:endParaRPr lang="en-US" sz="1600" dirty="0">
                        <a:latin typeface="Courier New" panose="02070309020205020404" pitchFamily="49" charset="0"/>
                        <a:ea typeface="Roboto" panose="02000000000000000000" pitchFamily="2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0.0721</a:t>
                      </a:r>
                      <a:endParaRPr lang="en-C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3183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Courier New" panose="02070309020205020404" pitchFamily="49" charset="0"/>
                          <a:ea typeface="Roboto" panose="02000000000000000000" pitchFamily="2" charset="0"/>
                          <a:cs typeface="Courier New" panose="02070309020205020404" pitchFamily="49" charset="0"/>
                        </a:rPr>
                        <a:t>country:Austria</a:t>
                      </a:r>
                      <a:endParaRPr lang="en-US" sz="1600" dirty="0">
                        <a:latin typeface="Courier New" panose="02070309020205020404" pitchFamily="49" charset="0"/>
                        <a:ea typeface="Roboto" panose="02000000000000000000" pitchFamily="2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0.0866</a:t>
                      </a:r>
                      <a:endParaRPr lang="en-C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201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Courier New" panose="02070309020205020404" pitchFamily="49" charset="0"/>
                          <a:ea typeface="Roboto" panose="02000000000000000000" pitchFamily="2" charset="0"/>
                          <a:cs typeface="Courier New" panose="02070309020205020404" pitchFamily="49" charset="0"/>
                        </a:rPr>
                        <a:t>country:China</a:t>
                      </a:r>
                      <a:endParaRPr lang="en-US" sz="1600" dirty="0">
                        <a:latin typeface="Courier New" panose="02070309020205020404" pitchFamily="49" charset="0"/>
                        <a:ea typeface="Roboto" panose="02000000000000000000" pitchFamily="2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0.0933</a:t>
                      </a:r>
                      <a:endParaRPr lang="en-C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0827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Courier New" panose="02070309020205020404" pitchFamily="49" charset="0"/>
                          <a:ea typeface="Roboto" panose="02000000000000000000" pitchFamily="2" charset="0"/>
                          <a:cs typeface="Courier New" panose="02070309020205020404" pitchFamily="49" charset="0"/>
                        </a:rPr>
                        <a:t>country:Austria-Hungary</a:t>
                      </a:r>
                      <a:endParaRPr lang="en-US" sz="1600" dirty="0">
                        <a:latin typeface="Courier New" panose="02070309020205020404" pitchFamily="49" charset="0"/>
                        <a:ea typeface="Roboto" panose="02000000000000000000" pitchFamily="2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0.1063</a:t>
                      </a:r>
                      <a:endParaRPr lang="en-C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372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Courier New" panose="02070309020205020404" pitchFamily="49" charset="0"/>
                          <a:ea typeface="Roboto" panose="02000000000000000000" pitchFamily="2" charset="0"/>
                          <a:cs typeface="Courier New" panose="02070309020205020404" pitchFamily="49" charset="0"/>
                        </a:rPr>
                        <a:t>country:India</a:t>
                      </a:r>
                      <a:endParaRPr lang="en-US" sz="1600" dirty="0">
                        <a:latin typeface="Courier New" panose="02070309020205020404" pitchFamily="49" charset="0"/>
                        <a:ea typeface="Roboto" panose="02000000000000000000" pitchFamily="2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0.1223</a:t>
                      </a:r>
                      <a:endParaRPr lang="en-C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810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Courier New" panose="02070309020205020404" pitchFamily="49" charset="0"/>
                          <a:ea typeface="Roboto" panose="02000000000000000000" pitchFamily="2" charset="0"/>
                          <a:cs typeface="Courier New" panose="02070309020205020404" pitchFamily="49" charset="0"/>
                        </a:rPr>
                        <a:t>country:Switzerland</a:t>
                      </a:r>
                      <a:endParaRPr lang="en-US" sz="1600" dirty="0">
                        <a:latin typeface="Courier New" panose="02070309020205020404" pitchFamily="49" charset="0"/>
                        <a:ea typeface="Roboto" panose="02000000000000000000" pitchFamily="2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6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0.1265</a:t>
                      </a:r>
                      <a:endParaRPr lang="en-C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718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Courier New" panose="02070309020205020404" pitchFamily="49" charset="0"/>
                          <a:ea typeface="Roboto" panose="02000000000000000000" pitchFamily="2" charset="0"/>
                          <a:cs typeface="Courier New" panose="02070309020205020404" pitchFamily="49" charset="0"/>
                        </a:rPr>
                        <a:t>country:Norway</a:t>
                      </a:r>
                      <a:endParaRPr lang="en-US" sz="1600" dirty="0">
                        <a:latin typeface="Courier New" panose="02070309020205020404" pitchFamily="49" charset="0"/>
                        <a:ea typeface="Roboto" panose="02000000000000000000" pitchFamily="2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0.1334</a:t>
                      </a:r>
                      <a:endParaRPr lang="en-C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082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Courier New" panose="02070309020205020404" pitchFamily="49" charset="0"/>
                          <a:ea typeface="Roboto" panose="02000000000000000000" pitchFamily="2" charset="0"/>
                          <a:cs typeface="Courier New" panose="02070309020205020404" pitchFamily="49" charset="0"/>
                        </a:rPr>
                        <a:t>country:South_Africa</a:t>
                      </a:r>
                      <a:endParaRPr lang="en-US" sz="1600" dirty="0">
                        <a:latin typeface="Courier New" panose="02070309020205020404" pitchFamily="49" charset="0"/>
                        <a:ea typeface="Roboto" panose="02000000000000000000" pitchFamily="2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0.1531</a:t>
                      </a:r>
                      <a:endParaRPr lang="en-C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24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err="1">
                          <a:latin typeface="Courier New" panose="02070309020205020404" pitchFamily="49" charset="0"/>
                          <a:ea typeface="Roboto" panose="02000000000000000000" pitchFamily="2" charset="0"/>
                          <a:cs typeface="Courier New" panose="02070309020205020404" pitchFamily="49" charset="0"/>
                        </a:rPr>
                        <a:t>country:Ukraine</a:t>
                      </a:r>
                      <a:endParaRPr lang="en-CL" sz="1600" dirty="0">
                        <a:latin typeface="Courier New" panose="02070309020205020404" pitchFamily="49" charset="0"/>
                        <a:ea typeface="Roboto" panose="02000000000000000000" pitchFamily="2" charset="0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</a:t>
                      </a:r>
                      <a:endParaRPr lang="en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0.1658</a:t>
                      </a:r>
                      <a:endParaRPr lang="en-CL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026486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405BDCB-E60C-DCA6-DB84-ACA36006F6AA}"/>
              </a:ext>
            </a:extLst>
          </p:cNvPr>
          <p:cNvSpPr txBox="1"/>
          <p:nvPr/>
        </p:nvSpPr>
        <p:spPr>
          <a:xfrm>
            <a:off x="1102192" y="6396335"/>
            <a:ext cx="10716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b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B. Bustos, and A. Hogan, “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Extending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SPARQL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with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similarity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joins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,” in 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The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Semantic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Web – ISWC 2020.</a:t>
            </a:r>
          </a:p>
          <a:p>
            <a:r>
              <a:rPr lang="es-CL" sz="1200" b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B. Bustos, and A. Hogan, “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Similarity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joins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and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clustering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for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SPARQL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,” 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Semantic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Web 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Journal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2024</a:t>
            </a:r>
            <a:endParaRPr lang="en-US" sz="1200" dirty="0"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4147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E36A3-1EC8-6280-6700-AB5A57CDB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43DEB-CFF2-1616-6181-E8050A34B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46" y="455362"/>
            <a:ext cx="6549053" cy="1550419"/>
          </a:xfrm>
        </p:spPr>
        <p:txBody>
          <a:bodyPr>
            <a:normAutofit fontScale="90000"/>
          </a:bodyPr>
          <a:lstStyle/>
          <a:p>
            <a:r>
              <a:rPr lang="en-US" dirty="0"/>
              <a:t>U</a:t>
            </a:r>
            <a:r>
              <a:rPr lang="en-CL" dirty="0"/>
              <a:t>n Grafo de Conocimiento Multimodal</a:t>
            </a:r>
            <a:br>
              <a:rPr lang="en-CL" dirty="0"/>
            </a:br>
            <a:r>
              <a:rPr lang="en-CL" dirty="0"/>
              <a:t>+ Búsqueda por Similitud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AFDDD-9819-DA7E-4251-22F61C7AC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782695"/>
            <a:ext cx="9486690" cy="3473597"/>
          </a:xfrm>
        </p:spPr>
        <p:txBody>
          <a:bodyPr/>
          <a:lstStyle/>
          <a:p>
            <a:pPr marL="0" indent="0" algn="ctr">
              <a:buNone/>
            </a:pPr>
            <a:r>
              <a:rPr lang="en-CL" dirty="0"/>
              <a:t>Obtener la pintura de un artista español del siglo XX que más se parezca estéticamente a Monet</a:t>
            </a:r>
          </a:p>
        </p:txBody>
      </p:sp>
      <p:pic>
        <p:nvPicPr>
          <p:cNvPr id="4" name="Imagen 1">
            <a:extLst>
              <a:ext uri="{FF2B5EF4-FFF2-40B4-BE49-F238E27FC236}">
                <a16:creationId xmlns:a16="http://schemas.microsoft.com/office/drawing/2014/main" id="{DB1BB754-76FC-E2EE-A4AD-DD77790E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710" y="455362"/>
            <a:ext cx="2870832" cy="1252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86FC63-45E2-58EC-A8C8-17D33AA2A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1890" y="3800976"/>
            <a:ext cx="7772400" cy="218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396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AAC5-3FC3-0695-CCD7-D9EAE2C4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Búsqueda por Similitud y Clústering en Bases de Datos de Grafos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A8B02811-A2AE-4BB5-328B-6E2408995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897839"/>
              </p:ext>
            </p:extLst>
          </p:nvPr>
        </p:nvGraphicFramePr>
        <p:xfrm>
          <a:off x="7547038" y="2944777"/>
          <a:ext cx="427875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633">
                  <a:extLst>
                    <a:ext uri="{9D8B030D-6E8A-4147-A177-3AD203B41FA5}">
                      <a16:colId xmlns:a16="http://schemas.microsoft.com/office/drawing/2014/main" val="823080737"/>
                    </a:ext>
                  </a:extLst>
                </a:gridCol>
                <a:gridCol w="1758125">
                  <a:extLst>
                    <a:ext uri="{9D8B030D-6E8A-4147-A177-3AD203B41FA5}">
                      <a16:colId xmlns:a16="http://schemas.microsoft.com/office/drawing/2014/main" val="2279448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Measurement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586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Region </a:t>
                      </a:r>
                      <a:r>
                        <a:rPr lang="en-US" dirty="0" err="1">
                          <a:latin typeface="+mn-lt"/>
                          <a:ea typeface="Malgun Gothic" panose="020B0503020000020004" pitchFamily="34" charset="-127"/>
                        </a:rPr>
                        <a:t>Metropolitana</a:t>
                      </a:r>
                      <a:endParaRPr lang="en-US" dirty="0">
                        <a:latin typeface="+mn-lt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16.753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412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+mn-lt"/>
                          <a:ea typeface="Malgun Gothic" panose="020B0503020000020004" pitchFamily="34" charset="-127"/>
                        </a:rPr>
                        <a:t>Región</a:t>
                      </a:r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n-US" dirty="0" err="1">
                          <a:latin typeface="+mn-lt"/>
                          <a:ea typeface="Malgun Gothic" panose="020B0503020000020004" pitchFamily="34" charset="-127"/>
                        </a:rPr>
                        <a:t>Metropolitana</a:t>
                      </a:r>
                      <a:endParaRPr lang="en-US" dirty="0">
                        <a:latin typeface="+mn-lt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11.005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7613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region </a:t>
                      </a:r>
                      <a:r>
                        <a:rPr lang="en-US" dirty="0" err="1">
                          <a:latin typeface="+mn-lt"/>
                          <a:ea typeface="Malgun Gothic" panose="020B0503020000020004" pitchFamily="34" charset="-127"/>
                        </a:rPr>
                        <a:t>metropolitana</a:t>
                      </a:r>
                      <a:endParaRPr lang="en-US" dirty="0">
                        <a:latin typeface="+mn-lt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76.029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2695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>
                          <a:latin typeface="+mn-lt"/>
                          <a:ea typeface="Malgun Gothic" panose="020B0503020000020004" pitchFamily="34" charset="-127"/>
                        </a:rPr>
                        <a:t>región</a:t>
                      </a:r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 </a:t>
                      </a:r>
                      <a:r>
                        <a:rPr lang="en-US" dirty="0" err="1">
                          <a:latin typeface="+mn-lt"/>
                          <a:ea typeface="Malgun Gothic" panose="020B0503020000020004" pitchFamily="34" charset="-127"/>
                        </a:rPr>
                        <a:t>metropolitana</a:t>
                      </a:r>
                      <a:endParaRPr lang="en-US" dirty="0">
                        <a:latin typeface="+mn-lt"/>
                        <a:ea typeface="Malgun Gothic" panose="020B0503020000020004" pitchFamily="34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5.443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255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R.METROPOLITANA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32.639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525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Metropolitan Region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latin typeface="+mn-lt"/>
                          <a:ea typeface="Malgun Gothic" panose="020B0503020000020004" pitchFamily="34" charset="-127"/>
                        </a:rPr>
                        <a:t>11.356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738433"/>
                  </a:ext>
                </a:extLst>
              </a:tr>
            </a:tbl>
          </a:graphicData>
        </a:graphic>
      </p:graphicFrame>
      <p:sp>
        <p:nvSpPr>
          <p:cNvPr id="5" name="Rectangle: Top Corners Rounded 7">
            <a:extLst>
              <a:ext uri="{FF2B5EF4-FFF2-40B4-BE49-F238E27FC236}">
                <a16:creationId xmlns:a16="http://schemas.microsoft.com/office/drawing/2014/main" id="{20414B0D-6378-E886-D687-A4EC1CC0F8C0}"/>
              </a:ext>
            </a:extLst>
          </p:cNvPr>
          <p:cNvSpPr/>
          <p:nvPr/>
        </p:nvSpPr>
        <p:spPr>
          <a:xfrm>
            <a:off x="7552789" y="2616175"/>
            <a:ext cx="1326550" cy="328602"/>
          </a:xfrm>
          <a:prstGeom prst="round2Same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ea typeface="Malgun Gothic" panose="020B0503020000020004" pitchFamily="34" charset="-127"/>
              </a:rPr>
              <a:t>Pollution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75A16-04DE-4B3F-45C3-05D89ED54EC9}"/>
              </a:ext>
            </a:extLst>
          </p:cNvPr>
          <p:cNvSpPr txBox="1"/>
          <p:nvPr/>
        </p:nvSpPr>
        <p:spPr>
          <a:xfrm>
            <a:off x="1353403" y="3438072"/>
            <a:ext cx="595463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AVG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(?measurement) ?region 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?region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:pollution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?measurement .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CLUSTER BY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?region</a:t>
            </a:r>
          </a:p>
        </p:txBody>
      </p:sp>
    </p:spTree>
    <p:extLst>
      <p:ext uri="{BB962C8B-B14F-4D97-AF65-F5344CB8AC3E}">
        <p14:creationId xmlns:p14="http://schemas.microsoft.com/office/powerpoint/2010/main" val="172098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6970-546F-DB0F-8688-F31306B35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Búsqueda por Similitud y Clústering en Bases de Datos de Grafos</a:t>
            </a:r>
          </a:p>
        </p:txBody>
      </p:sp>
      <p:pic>
        <p:nvPicPr>
          <p:cNvPr id="5" name="Content Placeholder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0F584B65-7858-75E1-D824-FF436C283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2550" y="2231111"/>
            <a:ext cx="7577009" cy="4389502"/>
          </a:xfrm>
        </p:spPr>
      </p:pic>
    </p:spTree>
    <p:extLst>
      <p:ext uri="{BB962C8B-B14F-4D97-AF65-F5344CB8AC3E}">
        <p14:creationId xmlns:p14="http://schemas.microsoft.com/office/powerpoint/2010/main" val="4030123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709A5-6E4A-8689-CA1F-D0BBE1B5B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L" dirty="0"/>
              <a:t>Búsqueda por Similitud y Clústering en Bases de Datos de Grafos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DD2C15-BEB5-C4B5-DF95-1C6AC97BEEF5}"/>
              </a:ext>
            </a:extLst>
          </p:cNvPr>
          <p:cNvSpPr txBox="1"/>
          <p:nvPr/>
        </p:nvSpPr>
        <p:spPr>
          <a:xfrm>
            <a:off x="1360564" y="2543896"/>
            <a:ext cx="5721138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?color ?Mv ?c 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{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?star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stp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:color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?color 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stp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:absMagnitude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?Mv ;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stp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:parallaxUncertainty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?error .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FILTER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(?error &lt; 75)</a:t>
            </a:r>
          </a:p>
          <a:p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b="1" dirty="0">
                <a:solidFill>
                  <a:srgbClr val="C00000"/>
                </a:solidFill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CLUSTER BY </a:t>
            </a:r>
            <a:r>
              <a:rPr lang="en-US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?color ?Mv </a:t>
            </a:r>
          </a:p>
          <a:p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sim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:dbscan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(0.05, 10) </a:t>
            </a:r>
            <a:r>
              <a:rPr lang="en-US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?c</a:t>
            </a:r>
          </a:p>
        </p:txBody>
      </p:sp>
      <p:pic>
        <p:nvPicPr>
          <p:cNvPr id="5" name="Picture 4" descr="A picture containing text, screenshot, line&#10;&#10;Description automatically generated">
            <a:extLst>
              <a:ext uri="{FF2B5EF4-FFF2-40B4-BE49-F238E27FC236}">
                <a16:creationId xmlns:a16="http://schemas.microsoft.com/office/drawing/2014/main" id="{D4C08D00-321F-63A3-6848-C45AF7A96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63" y="2476216"/>
            <a:ext cx="4178560" cy="36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64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A78C5-541F-0842-1B8A-75FFEE433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359666"/>
            <a:ext cx="9486690" cy="1550419"/>
          </a:xfrm>
        </p:spPr>
        <p:txBody>
          <a:bodyPr>
            <a:normAutofit/>
          </a:bodyPr>
          <a:lstStyle/>
          <a:p>
            <a:r>
              <a:rPr lang="en-CL" dirty="0"/>
              <a:t>Búsqueda en el Grafo + Búsqueda por Similitud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F214AE-B775-E415-A0F5-117DE3241C76}"/>
              </a:ext>
            </a:extLst>
          </p:cNvPr>
          <p:cNvSpPr txBox="1"/>
          <p:nvPr/>
        </p:nvSpPr>
        <p:spPr>
          <a:xfrm>
            <a:off x="1127073" y="2345996"/>
            <a:ext cx="11064927" cy="1892826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b="0" dirty="0">
                <a:solidFill>
                  <a:srgbClr val="CE93D8"/>
                </a:solidFill>
                <a:effectLst/>
                <a:latin typeface="Menlo" panose="020B0609030804020204" pitchFamily="49" charset="0"/>
              </a:rPr>
              <a:t>MATCH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</a:t>
            </a:r>
            <a:endParaRPr lang="en-US" sz="13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  (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tw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0" i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:Tweet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{</a:t>
            </a:r>
            <a:r>
              <a:rPr lang="en-US" sz="1300" b="0" dirty="0" err="1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isRetweet</a:t>
            </a:r>
            <a:r>
              <a:rPr lang="en-US" sz="1300" b="0" dirty="0" err="1">
                <a:solidFill>
                  <a:srgbClr val="AED581"/>
                </a:solidFill>
                <a:effectLst/>
                <a:latin typeface="Menlo" panose="020B0609030804020204" pitchFamily="49" charset="0"/>
              </a:rPr>
              <a:t>:false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})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-[</a:t>
            </a:r>
            <a:r>
              <a:rPr lang="en-US" sz="1300" b="0" i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:</a:t>
            </a:r>
            <a:r>
              <a:rPr lang="en-US" sz="1300" b="0" i="1" dirty="0" err="1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postedBy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]-&gt;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0" i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:</a:t>
            </a:r>
            <a:r>
              <a:rPr lang="en-US" sz="1300" b="0" i="1" dirty="0" err="1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TwitterAccount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&lt;-[</a:t>
            </a:r>
            <a:r>
              <a:rPr lang="en-US" sz="1300" b="0" i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:</a:t>
            </a:r>
            <a:r>
              <a:rPr lang="en-US" sz="1300" b="0" i="1" dirty="0" err="1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hasAccount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]-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cMemb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0" i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:</a:t>
            </a:r>
            <a:r>
              <a:rPr lang="en-US" sz="1300" b="0" i="1" dirty="0" err="1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ConventionMember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,</a:t>
            </a:r>
            <a:endParaRPr lang="en-US" sz="13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  (twp_1494142390663360512)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-[</a:t>
            </a:r>
            <a:r>
              <a:rPr lang="en-US" sz="1300" b="0" i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:</a:t>
            </a:r>
            <a:r>
              <a:rPr lang="en-US" sz="1300" b="0" i="1" dirty="0" err="1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postedBy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]-&gt;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0" i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:</a:t>
            </a:r>
            <a:r>
              <a:rPr lang="en-US" sz="1300" b="0" i="1" dirty="0" err="1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TwitterAccount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&lt;-[</a:t>
            </a:r>
            <a:r>
              <a:rPr lang="en-US" sz="1300" b="0" i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:</a:t>
            </a:r>
            <a:r>
              <a:rPr lang="en-US" sz="1300" b="0" i="1" dirty="0" err="1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hasAccount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]-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?author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0" i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:</a:t>
            </a:r>
            <a:r>
              <a:rPr lang="en-US" sz="1300" b="0" i="1" dirty="0" err="1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ConventionMember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,</a:t>
            </a:r>
            <a:endParaRPr lang="en-US" sz="13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  (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?author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-[</a:t>
            </a:r>
            <a:r>
              <a:rPr lang="en-US" sz="1300" b="0" i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:</a:t>
            </a:r>
            <a:r>
              <a:rPr lang="en-US" sz="1300" b="0" i="1" dirty="0" err="1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politicalGroupConvention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]-&gt;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authorPConv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, </a:t>
            </a:r>
            <a:endParaRPr lang="en-US" sz="13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  (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cMemb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)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-[</a:t>
            </a:r>
            <a:r>
              <a:rPr lang="en-US" sz="1300" b="0" i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:</a:t>
            </a:r>
            <a:r>
              <a:rPr lang="en-US" sz="1300" b="0" i="1" dirty="0" err="1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politicalGroupConvention</a:t>
            </a:r>
            <a:r>
              <a:rPr lang="en-US" sz="1300" b="1" dirty="0">
                <a:solidFill>
                  <a:srgbClr val="FFA726"/>
                </a:solidFill>
                <a:effectLst/>
                <a:latin typeface="Menlo" panose="020B0609030804020204" pitchFamily="49" charset="0"/>
              </a:rPr>
              <a:t>]-&gt;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cMembPConv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)</a:t>
            </a:r>
            <a:endParaRPr lang="en-US" sz="13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300" b="1" dirty="0">
                <a:solidFill>
                  <a:srgbClr val="CE93D8"/>
                </a:solidFill>
                <a:effectLst/>
                <a:latin typeface="Menlo" panose="020B0609030804020204" pitchFamily="49" charset="0"/>
              </a:rPr>
              <a:t>PROJECT_SIMILARITY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tw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dist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300" b="0" dirty="0">
                <a:solidFill>
                  <a:srgbClr val="FFAB91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US" sz="1300" b="0" dirty="0" err="1">
                <a:solidFill>
                  <a:srgbClr val="FFAB91"/>
                </a:solidFill>
                <a:effectLst/>
                <a:latin typeface="Menlo" panose="020B0609030804020204" pitchFamily="49" charset="0"/>
              </a:rPr>
              <a:t>tweets_sbert</a:t>
            </a:r>
            <a:r>
              <a:rPr lang="en-US" sz="1300" b="0" dirty="0">
                <a:solidFill>
                  <a:srgbClr val="FFAB91"/>
                </a:solidFill>
                <a:effectLst/>
                <a:latin typeface="Menlo" panose="020B0609030804020204" pitchFamily="49" charset="0"/>
              </a:rPr>
              <a:t>"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twp_1494142390663360512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300" b="1" dirty="0">
                <a:solidFill>
                  <a:srgbClr val="26C6DA"/>
                </a:solidFill>
                <a:effectLst/>
                <a:latin typeface="Menlo" panose="020B0609030804020204" pitchFamily="49" charset="0"/>
              </a:rPr>
              <a:t>ANGULAR)</a:t>
            </a:r>
            <a:endParaRPr lang="en-US" sz="13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300" b="0" dirty="0">
                <a:solidFill>
                  <a:srgbClr val="CE93D8"/>
                </a:solidFill>
                <a:effectLst/>
                <a:latin typeface="Menlo" panose="020B0609030804020204" pitchFamily="49" charset="0"/>
              </a:rPr>
              <a:t>WHERE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tw.createdAt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&gt;= date(</a:t>
            </a:r>
            <a:r>
              <a:rPr lang="en-US" sz="1300" b="0" dirty="0">
                <a:solidFill>
                  <a:srgbClr val="FFAB91"/>
                </a:solidFill>
                <a:effectLst/>
                <a:latin typeface="Menlo" panose="020B0609030804020204" pitchFamily="49" charset="0"/>
              </a:rPr>
              <a:t>"2022-02-17"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) </a:t>
            </a:r>
            <a:r>
              <a:rPr lang="en-US" sz="1300" b="0" dirty="0">
                <a:solidFill>
                  <a:srgbClr val="CE93D8"/>
                </a:solidFill>
                <a:effectLst/>
                <a:latin typeface="Menlo" panose="020B0609030804020204" pitchFamily="49" charset="0"/>
              </a:rPr>
              <a:t>AND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tw.createdAt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&lt;= date(</a:t>
            </a:r>
            <a:r>
              <a:rPr lang="en-US" sz="1300" b="0" dirty="0">
                <a:solidFill>
                  <a:srgbClr val="FFAB91"/>
                </a:solidFill>
                <a:effectLst/>
                <a:latin typeface="Menlo" panose="020B0609030804020204" pitchFamily="49" charset="0"/>
              </a:rPr>
              <a:t>"2022-02-18"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)</a:t>
            </a:r>
            <a:endParaRPr lang="en-US" sz="13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300" b="0" dirty="0">
                <a:solidFill>
                  <a:srgbClr val="CE93D8"/>
                </a:solidFill>
                <a:effectLst/>
                <a:latin typeface="Menlo" panose="020B0609030804020204" pitchFamily="49" charset="0"/>
              </a:rPr>
              <a:t>GROUP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0" dirty="0">
                <a:solidFill>
                  <a:srgbClr val="CE93D8"/>
                </a:solidFill>
                <a:effectLst/>
                <a:latin typeface="Menlo" panose="020B0609030804020204" pitchFamily="49" charset="0"/>
              </a:rPr>
              <a:t>BY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cMembPConv</a:t>
            </a:r>
            <a:endParaRPr lang="en-US" sz="13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r>
              <a:rPr lang="en-US" sz="1300" b="0" dirty="0">
                <a:solidFill>
                  <a:srgbClr val="CE93D8"/>
                </a:solidFill>
                <a:effectLst/>
                <a:latin typeface="Menlo" panose="020B0609030804020204" pitchFamily="49" charset="0"/>
              </a:rPr>
              <a:t>RETURN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 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cMembPConv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, </a:t>
            </a:r>
            <a:r>
              <a:rPr lang="en-US" sz="1300" b="0" dirty="0">
                <a:solidFill>
                  <a:srgbClr val="CE93D8"/>
                </a:solidFill>
                <a:effectLst/>
                <a:latin typeface="Menlo" panose="020B0609030804020204" pitchFamily="49" charset="0"/>
              </a:rPr>
              <a:t>COUNT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tw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), </a:t>
            </a:r>
            <a:r>
              <a:rPr lang="en-US" sz="1300" b="0" dirty="0">
                <a:solidFill>
                  <a:srgbClr val="CE93D8"/>
                </a:solidFill>
                <a:effectLst/>
                <a:latin typeface="Menlo" panose="020B0609030804020204" pitchFamily="49" charset="0"/>
              </a:rPr>
              <a:t>AVG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sz="1300" b="1" dirty="0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?</a:t>
            </a:r>
            <a:r>
              <a:rPr lang="en-US" sz="1300" b="1" dirty="0" err="1">
                <a:solidFill>
                  <a:srgbClr val="FFEE58"/>
                </a:solidFill>
                <a:effectLst/>
                <a:latin typeface="Menlo" panose="020B0609030804020204" pitchFamily="49" charset="0"/>
              </a:rPr>
              <a:t>dist</a:t>
            </a:r>
            <a:r>
              <a:rPr lang="en-US" sz="1300" b="0" dirty="0">
                <a:solidFill>
                  <a:srgbClr val="EEEEEE"/>
                </a:solidFill>
                <a:effectLst/>
                <a:latin typeface="Menlo" panose="020B0609030804020204" pitchFamily="49" charset="0"/>
              </a:rPr>
              <a:t>)</a:t>
            </a:r>
            <a:endParaRPr lang="en-US" sz="1300" b="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7D5EC7-F67D-EDFC-1859-CDDFE38511D2}"/>
              </a:ext>
            </a:extLst>
          </p:cNvPr>
          <p:cNvSpPr txBox="1"/>
          <p:nvPr/>
        </p:nvSpPr>
        <p:spPr>
          <a:xfrm>
            <a:off x="1127073" y="6062266"/>
            <a:ext cx="11064927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effectLst/>
              </a:rPr>
              <a:t>D. </a:t>
            </a:r>
            <a:r>
              <a:rPr lang="en-US" sz="1200" dirty="0" err="1">
                <a:effectLst/>
              </a:rPr>
              <a:t>Vrgoč</a:t>
            </a:r>
            <a:r>
              <a:rPr lang="en-US" sz="1200" dirty="0">
                <a:effectLst/>
              </a:rPr>
              <a:t>, C. Rojas, R. Angles, M. Arenas, V. Calisto, B. </a:t>
            </a:r>
            <a:r>
              <a:rPr lang="en-US" sz="1200" dirty="0" err="1">
                <a:effectLst/>
              </a:rPr>
              <a:t>Farías</a:t>
            </a:r>
            <a:r>
              <a:rPr lang="en-US" sz="1200" dirty="0">
                <a:effectLst/>
              </a:rPr>
              <a:t>, </a:t>
            </a:r>
            <a:r>
              <a:rPr lang="en-US" sz="1200" b="1" dirty="0">
                <a:effectLst/>
              </a:rPr>
              <a:t>S. Ferrada</a:t>
            </a:r>
            <a:r>
              <a:rPr lang="en-US" sz="1200" dirty="0">
                <a:effectLst/>
              </a:rPr>
              <a:t>, T. Heuer, A. Hogan, G. Navarro, A. Pinto, J. Reutter, H. Rosales and E. </a:t>
            </a:r>
            <a:r>
              <a:rPr lang="en-US" sz="1200" dirty="0" err="1">
                <a:effectLst/>
              </a:rPr>
              <a:t>Toussiant</a:t>
            </a:r>
            <a:r>
              <a:rPr lang="en-US" sz="1200" dirty="0">
                <a:effectLst/>
              </a:rPr>
              <a:t>, “</a:t>
            </a:r>
            <a:r>
              <a:rPr lang="en-US" sz="1200" i="1" dirty="0" err="1">
                <a:effectLst/>
              </a:rPr>
              <a:t>MillenniumDB</a:t>
            </a:r>
            <a:r>
              <a:rPr lang="en-US" sz="1200" i="1" dirty="0">
                <a:effectLst/>
              </a:rPr>
              <a:t>: A multi-modal, multi-model graph database engine</a:t>
            </a:r>
            <a:r>
              <a:rPr lang="en-US" sz="1200" dirty="0">
                <a:effectLst/>
              </a:rPr>
              <a:t>”. In SIGMOD’24 Demo, 2024.</a:t>
            </a:r>
          </a:p>
          <a:p>
            <a:r>
              <a:rPr lang="en-US" sz="1200" dirty="0"/>
              <a:t>R. Angles, V. Calisto, J. Díaz, </a:t>
            </a:r>
            <a:r>
              <a:rPr lang="en-US" sz="1200" b="1" dirty="0"/>
              <a:t>S. Ferrada</a:t>
            </a:r>
            <a:r>
              <a:rPr lang="en-US" sz="1200" dirty="0"/>
              <a:t>, A. Hogan, A. Pinto, J. Reutter, C. Rojas, H. Rosales, H. Sarmiento, E. Toussaint, D. </a:t>
            </a:r>
            <a:r>
              <a:rPr lang="en-US" sz="1200" dirty="0" err="1">
                <a:effectLst/>
              </a:rPr>
              <a:t>Vrgoč</a:t>
            </a:r>
            <a:r>
              <a:rPr lang="en-US" sz="1200" dirty="0">
                <a:effectLst/>
              </a:rPr>
              <a:t>, “</a:t>
            </a:r>
            <a:r>
              <a:rPr lang="en-US" sz="1200" i="1" dirty="0" err="1">
                <a:effectLst/>
              </a:rPr>
              <a:t>TelarKG</a:t>
            </a:r>
            <a:r>
              <a:rPr lang="en-US" sz="1200" i="1" dirty="0">
                <a:effectLst/>
              </a:rPr>
              <a:t>: a Knowledge Graph of Chile’s Constitutional Process</a:t>
            </a:r>
            <a:r>
              <a:rPr lang="en-US" sz="1200" dirty="0">
                <a:effectLst/>
              </a:rPr>
              <a:t>”, under review. 2024.</a:t>
            </a:r>
          </a:p>
          <a:p>
            <a:endParaRPr lang="en-CL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80211-B1E4-AC55-9998-B4B7597B64FF}"/>
              </a:ext>
            </a:extLst>
          </p:cNvPr>
          <p:cNvSpPr txBox="1"/>
          <p:nvPr/>
        </p:nvSpPr>
        <p:spPr>
          <a:xfrm>
            <a:off x="3118893" y="4856336"/>
            <a:ext cx="7081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dirty="0"/>
              <a:t>Calcular la disimilitud promedio entre un tweet de Jaime Bassa y los tweets de los convencionales de cada bancada </a:t>
            </a:r>
          </a:p>
        </p:txBody>
      </p:sp>
    </p:spTree>
    <p:extLst>
      <p:ext uri="{BB962C8B-B14F-4D97-AF65-F5344CB8AC3E}">
        <p14:creationId xmlns:p14="http://schemas.microsoft.com/office/powerpoint/2010/main" val="26538811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227D-4B14-4749-070D-1E29684D0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Búsqueda en el Grafo + Búsqueda por Similitud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BCA0655-5B95-CA10-F0F8-364789DE8D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599134"/>
              </p:ext>
            </p:extLst>
          </p:nvPr>
        </p:nvGraphicFramePr>
        <p:xfrm>
          <a:off x="6637909" y="2186534"/>
          <a:ext cx="4992434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49448">
                  <a:extLst>
                    <a:ext uri="{9D8B030D-6E8A-4147-A177-3AD203B41FA5}">
                      <a16:colId xmlns:a16="http://schemas.microsoft.com/office/drawing/2014/main" val="810597392"/>
                    </a:ext>
                  </a:extLst>
                </a:gridCol>
                <a:gridCol w="932180">
                  <a:extLst>
                    <a:ext uri="{9D8B030D-6E8A-4147-A177-3AD203B41FA5}">
                      <a16:colId xmlns:a16="http://schemas.microsoft.com/office/drawing/2014/main" val="4085746778"/>
                    </a:ext>
                  </a:extLst>
                </a:gridCol>
                <a:gridCol w="1110806">
                  <a:extLst>
                    <a:ext uri="{9D8B030D-6E8A-4147-A177-3AD203B41FA5}">
                      <a16:colId xmlns:a16="http://schemas.microsoft.com/office/drawing/2014/main" val="40422101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500" dirty="0" err="1"/>
                        <a:t>Bancada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500" dirty="0"/>
                        <a:t>AVG(</a:t>
                      </a:r>
                      <a:r>
                        <a:rPr lang="en-US" sz="1500" dirty="0" err="1"/>
                        <a:t>dist</a:t>
                      </a:r>
                      <a:r>
                        <a:rPr lang="en-US" sz="1500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443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Mov. Soc </a:t>
                      </a:r>
                      <a:r>
                        <a:rPr lang="en-US" sz="1500" dirty="0" err="1"/>
                        <a:t>Constituyentes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0.423795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18612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 err="1"/>
                        <a:t>Indep</a:t>
                      </a:r>
                      <a:r>
                        <a:rPr lang="en-US" sz="1500" dirty="0"/>
                        <a:t>. No </a:t>
                      </a:r>
                      <a:r>
                        <a:rPr lang="en-US" sz="1500" dirty="0" err="1"/>
                        <a:t>Neutrales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0.475289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86942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 err="1"/>
                        <a:t>Frente</a:t>
                      </a:r>
                      <a:r>
                        <a:rPr lang="en-US" sz="1500" dirty="0"/>
                        <a:t> Amplio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0.501312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821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 err="1"/>
                        <a:t>Partido_Comunista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0.513067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044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Pueblos </a:t>
                      </a:r>
                      <a:r>
                        <a:rPr lang="en-US" sz="1500" dirty="0" err="1"/>
                        <a:t>Originarios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0.517201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849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Ex LDP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0.575289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7054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 err="1"/>
                        <a:t>Colectivo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Socialista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0.616303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1650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 err="1"/>
                        <a:t>Vamos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err="1"/>
                        <a:t>por</a:t>
                      </a:r>
                      <a:r>
                        <a:rPr lang="en-US" sz="1500" dirty="0"/>
                        <a:t> Chile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0.646724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3729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Pueblo </a:t>
                      </a:r>
                      <a:r>
                        <a:rPr lang="en-US" sz="1500" dirty="0" err="1"/>
                        <a:t>Constituyente</a:t>
                      </a:r>
                      <a:r>
                        <a:rPr lang="en-US" sz="1500" dirty="0"/>
                        <a:t> (ex LDP)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0.673799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08988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UDI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0.686078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2049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500" dirty="0"/>
                        <a:t>List </a:t>
                      </a:r>
                      <a:r>
                        <a:rPr lang="en-US" sz="1500" dirty="0" err="1"/>
                        <a:t>Apruebo</a:t>
                      </a:r>
                      <a:endParaRPr lang="en-US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CL" sz="1500" dirty="0"/>
                        <a:t>0.732888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58514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9999333-05CA-DA3F-A03F-870DAC995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710" y="2356654"/>
            <a:ext cx="4728030" cy="41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9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B0FA5-59B2-40CB-F529-E868C11C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Búsqueda en el Grafo + Embeddings de Grafo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00B9E9-1EEB-7F76-CFAC-3CE06DAFC7FA}"/>
              </a:ext>
            </a:extLst>
          </p:cNvPr>
          <p:cNvSpPr txBox="1"/>
          <p:nvPr/>
        </p:nvSpPr>
        <p:spPr>
          <a:xfrm>
            <a:off x="2166392" y="2409519"/>
            <a:ext cx="8329326" cy="92333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CE93D8"/>
                </a:solidFill>
                <a:effectLst/>
                <a:latin typeface="Consolas" panose="020B0609020204030204" pitchFamily="49" charset="0"/>
              </a:rPr>
              <a:t>MATCH</a:t>
            </a:r>
            <a:r>
              <a:rPr lang="en-US" b="0" dirty="0">
                <a:solidFill>
                  <a:srgbClr val="EEEEEE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26C6DA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rgbClr val="FFEE58"/>
                </a:solidFill>
                <a:effectLst/>
                <a:latin typeface="Consolas" panose="020B0609020204030204" pitchFamily="49" charset="0"/>
              </a:rPr>
              <a:t>?person</a:t>
            </a:r>
            <a:r>
              <a:rPr lang="en-US" b="0" dirty="0">
                <a:solidFill>
                  <a:srgbClr val="EEEEEE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0" i="1" dirty="0">
                <a:solidFill>
                  <a:srgbClr val="26C6DA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en-US" b="0" i="1" dirty="0" err="1">
                <a:solidFill>
                  <a:srgbClr val="26C6DA"/>
                </a:solidFill>
                <a:effectLst/>
                <a:latin typeface="Consolas" panose="020B0609020204030204" pitchFamily="49" charset="0"/>
              </a:rPr>
              <a:t>ConventionMember</a:t>
            </a:r>
            <a:r>
              <a:rPr lang="en-US" b="1" dirty="0">
                <a:solidFill>
                  <a:srgbClr val="26C6DA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1" dirty="0">
                <a:solidFill>
                  <a:srgbClr val="FFA726"/>
                </a:solidFill>
                <a:effectLst/>
                <a:latin typeface="Consolas" panose="020B0609020204030204" pitchFamily="49" charset="0"/>
              </a:rPr>
              <a:t>-[</a:t>
            </a:r>
            <a:r>
              <a:rPr lang="en-US" b="0" i="1" dirty="0">
                <a:solidFill>
                  <a:srgbClr val="FFA726"/>
                </a:solidFill>
                <a:effectLst/>
                <a:latin typeface="Consolas" panose="020B0609020204030204" pitchFamily="49" charset="0"/>
              </a:rPr>
              <a:t>:</a:t>
            </a:r>
            <a:r>
              <a:rPr lang="en-US" b="0" i="1" dirty="0" err="1">
                <a:solidFill>
                  <a:srgbClr val="FFA726"/>
                </a:solidFill>
                <a:effectLst/>
                <a:latin typeface="Consolas" panose="020B0609020204030204" pitchFamily="49" charset="0"/>
              </a:rPr>
              <a:t>candidateOf</a:t>
            </a:r>
            <a:r>
              <a:rPr lang="en-US" b="1" dirty="0">
                <a:solidFill>
                  <a:srgbClr val="FFA726"/>
                </a:solidFill>
                <a:effectLst/>
                <a:latin typeface="Consolas" panose="020B0609020204030204" pitchFamily="49" charset="0"/>
              </a:rPr>
              <a:t>]-&gt;</a:t>
            </a:r>
            <a:r>
              <a:rPr lang="en-US" b="1" dirty="0">
                <a:solidFill>
                  <a:srgbClr val="26C6DA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rgbClr val="FFEE58"/>
                </a:solidFill>
                <a:effectLst/>
                <a:latin typeface="Consolas" panose="020B0609020204030204" pitchFamily="49" charset="0"/>
              </a:rPr>
              <a:t>?party</a:t>
            </a:r>
            <a:r>
              <a:rPr lang="en-US" b="1" dirty="0">
                <a:solidFill>
                  <a:srgbClr val="26C6DA"/>
                </a:solidFill>
                <a:effectLst/>
                <a:latin typeface="Consolas" panose="020B0609020204030204" pitchFamily="49" charset="0"/>
              </a:rPr>
              <a:t>)</a:t>
            </a:r>
            <a:r>
              <a:rPr lang="en-US" b="0" dirty="0">
                <a:solidFill>
                  <a:srgbClr val="EEEEEE"/>
                </a:solidFill>
                <a:effectLst/>
                <a:latin typeface="Consolas" panose="020B0609020204030204" pitchFamily="49" charset="0"/>
              </a:rPr>
              <a:t>,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CE93D8"/>
                </a:solidFill>
                <a:effectLst/>
                <a:latin typeface="Consolas" panose="020B0609020204030204" pitchFamily="49" charset="0"/>
              </a:rPr>
              <a:t>GRAPH_EMBEDDING</a:t>
            </a:r>
            <a:r>
              <a:rPr lang="en-US" b="1" dirty="0">
                <a:solidFill>
                  <a:srgbClr val="26C6DA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b="1" dirty="0">
                <a:solidFill>
                  <a:srgbClr val="FFEE58"/>
                </a:solidFill>
                <a:effectLst/>
                <a:latin typeface="Consolas" panose="020B0609020204030204" pitchFamily="49" charset="0"/>
              </a:rPr>
              <a:t>?person</a:t>
            </a:r>
            <a:r>
              <a:rPr lang="en-US" b="0" dirty="0">
                <a:solidFill>
                  <a:srgbClr val="EEEEEE"/>
                </a:solidFill>
                <a:effectLst/>
                <a:latin typeface="Consolas" panose="020B0609020204030204" pitchFamily="49" charset="0"/>
              </a:rPr>
              <a:t>, 3, </a:t>
            </a:r>
            <a:r>
              <a:rPr lang="en-US" b="0" i="1" dirty="0">
                <a:solidFill>
                  <a:srgbClr val="FFA726"/>
                </a:solidFill>
                <a:effectLst/>
                <a:latin typeface="Consolas" panose="020B0609020204030204" pitchFamily="49" charset="0"/>
              </a:rPr>
              <a:t>:votes|:party</a:t>
            </a:r>
            <a:r>
              <a:rPr lang="en-US" b="0" dirty="0">
                <a:solidFill>
                  <a:srgbClr val="EEEEEE"/>
                </a:solidFill>
                <a:effectLst/>
                <a:latin typeface="Consolas" panose="020B0609020204030204" pitchFamily="49" charset="0"/>
              </a:rPr>
              <a:t>, MSE_LOSS, </a:t>
            </a:r>
            <a:r>
              <a:rPr lang="en-US" b="1" dirty="0">
                <a:solidFill>
                  <a:srgbClr val="FFEE58"/>
                </a:solidFill>
                <a:effectLst/>
                <a:latin typeface="Consolas" panose="020B0609020204030204" pitchFamily="49" charset="0"/>
              </a:rPr>
              <a:t>?embedding</a:t>
            </a:r>
            <a:r>
              <a:rPr lang="en-US" b="1" dirty="0">
                <a:solidFill>
                  <a:srgbClr val="26C6DA"/>
                </a:solidFill>
                <a:effectLst/>
                <a:latin typeface="Consolas" panose="020B0609020204030204" pitchFamily="49" charset="0"/>
              </a:rPr>
              <a:t>)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  <a:p>
            <a:r>
              <a:rPr lang="en-US" b="0" dirty="0">
                <a:solidFill>
                  <a:srgbClr val="CE93D8"/>
                </a:solidFill>
                <a:effectLst/>
                <a:latin typeface="Consolas" panose="020B0609020204030204" pitchFamily="49" charset="0"/>
              </a:rPr>
              <a:t>RETURN</a:t>
            </a:r>
            <a:r>
              <a:rPr lang="en-US" b="0" dirty="0">
                <a:solidFill>
                  <a:srgbClr val="EEEEEE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FFEE58"/>
                </a:solidFill>
                <a:effectLst/>
                <a:latin typeface="Consolas" panose="020B0609020204030204" pitchFamily="49" charset="0"/>
              </a:rPr>
              <a:t>?person, ?embedding</a:t>
            </a:r>
            <a:endParaRPr lang="en-US" b="0" dirty="0">
              <a:solidFill>
                <a:srgbClr val="000000"/>
              </a:solidFill>
              <a:effectLst/>
              <a:latin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A96CAF-E138-8A56-5BEB-B25505C0576D}"/>
              </a:ext>
            </a:extLst>
          </p:cNvPr>
          <p:cNvSpPr txBox="1"/>
          <p:nvPr/>
        </p:nvSpPr>
        <p:spPr>
          <a:xfrm>
            <a:off x="1848293" y="5651196"/>
            <a:ext cx="8495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L" dirty="0"/>
              <a:t>Calcular embeddings para los nodos que cumplan el patrón de grafo, considerando solo los vértices de la RPQ, en grafos masivos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4B90E2-ED9C-5A73-97A8-8BE0AF22E5D1}"/>
              </a:ext>
            </a:extLst>
          </p:cNvPr>
          <p:cNvSpPr txBox="1"/>
          <p:nvPr/>
        </p:nvSpPr>
        <p:spPr>
          <a:xfrm>
            <a:off x="1172152" y="6581001"/>
            <a:ext cx="107165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b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Ferrada,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J. 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Reutter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D. 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Vrgoc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V. Calisto, C. Rojas “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MillenniumAI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: in-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database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AI pipelines,” 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Ongoing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collaboration</a:t>
            </a:r>
            <a:endParaRPr lang="en-US" sz="1200" dirty="0"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  <p:sp>
        <p:nvSpPr>
          <p:cNvPr id="7" name="Rectangle 6" descr="Connections outline">
            <a:extLst>
              <a:ext uri="{FF2B5EF4-FFF2-40B4-BE49-F238E27FC236}">
                <a16:creationId xmlns:a16="http://schemas.microsoft.com/office/drawing/2014/main" id="{49532BE8-7F66-C139-89DF-D3916CA549C0}"/>
              </a:ext>
            </a:extLst>
          </p:cNvPr>
          <p:cNvSpPr/>
          <p:nvPr/>
        </p:nvSpPr>
        <p:spPr>
          <a:xfrm>
            <a:off x="3246287" y="3629444"/>
            <a:ext cx="1944000" cy="1944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C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5BB30F-1066-738C-F712-CC57B2A75F1E}"/>
                  </a:ext>
                </a:extLst>
              </p:cNvPr>
              <p:cNvSpPr txBox="1"/>
              <p:nvPr/>
            </p:nvSpPr>
            <p:spPr>
              <a:xfrm>
                <a:off x="7001714" y="4033894"/>
                <a:ext cx="27828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(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s-E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.9832</m:t>
                            </m:r>
                          </m:e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0.3445</m:t>
                            </m:r>
                          </m:e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0.0342</m:t>
                            </m:r>
                          </m:e>
                        </m:mr>
                      </m:m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L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95BB30F-1066-738C-F712-CC57B2A75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714" y="4033894"/>
                <a:ext cx="2782813" cy="276999"/>
              </a:xfrm>
              <a:prstGeom prst="rect">
                <a:avLst/>
              </a:prstGeom>
              <a:blipFill>
                <a:blip r:embed="rId4"/>
                <a:stretch>
                  <a:fillRect l="-2727" r="-2273" b="-34783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66D88-6199-584E-951D-FA8F14FCDA70}"/>
                  </a:ext>
                </a:extLst>
              </p:cNvPr>
              <p:cNvSpPr txBox="1"/>
              <p:nvPr/>
            </p:nvSpPr>
            <p:spPr>
              <a:xfrm>
                <a:off x="7001713" y="4657899"/>
                <a:ext cx="27828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(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s-E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.6734</m:t>
                            </m:r>
                          </m:e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0.3984</m:t>
                            </m:r>
                          </m:e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0.1423</m:t>
                            </m:r>
                          </m:e>
                        </m:mr>
                      </m:m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L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66D88-6199-584E-951D-FA8F14FCD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713" y="4657899"/>
                <a:ext cx="2782813" cy="276999"/>
              </a:xfrm>
              <a:prstGeom prst="rect">
                <a:avLst/>
              </a:prstGeom>
              <a:blipFill>
                <a:blip r:embed="rId5"/>
                <a:stretch>
                  <a:fillRect l="-2727" r="-2273" b="-34783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8F69A3-6EC6-0931-459B-D85D18E90D70}"/>
                  </a:ext>
                </a:extLst>
              </p:cNvPr>
              <p:cNvSpPr txBox="1"/>
              <p:nvPr/>
            </p:nvSpPr>
            <p:spPr>
              <a:xfrm>
                <a:off x="7001714" y="4963699"/>
                <a:ext cx="278281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(</m:t>
                      </m:r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s-ES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m:rPr>
                                <m:brk m:alnAt="7"/>
                              </m:rPr>
                              <a:rPr lang="es-E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.6623</m:t>
                            </m:r>
                          </m:e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0.2477</m:t>
                            </m:r>
                          </m:e>
                          <m:e>
                            <m:r>
                              <a:rPr lang="es-ES" b="0" i="1" smtClean="0">
                                <a:latin typeface="Cambria Math" panose="02040503050406030204" pitchFamily="18" charset="0"/>
                              </a:rPr>
                              <m:t>0.2246</m:t>
                            </m:r>
                          </m:e>
                        </m:mr>
                      </m:m>
                      <m:r>
                        <a:rPr lang="es-E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CL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8F69A3-6EC6-0931-459B-D85D18E90D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1714" y="4963699"/>
                <a:ext cx="2782813" cy="276999"/>
              </a:xfrm>
              <a:prstGeom prst="rect">
                <a:avLst/>
              </a:prstGeom>
              <a:blipFill>
                <a:blip r:embed="rId6"/>
                <a:stretch>
                  <a:fillRect l="-2727" r="-2273" b="-34783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2D93C10-0831-B66F-1239-FB48C3CA27E8}"/>
              </a:ext>
            </a:extLst>
          </p:cNvPr>
          <p:cNvSpPr txBox="1"/>
          <p:nvPr/>
        </p:nvSpPr>
        <p:spPr>
          <a:xfrm>
            <a:off x="8219033" y="4239299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…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C599F9B6-A773-AA90-CAAE-59B9FDA7FB8B}"/>
              </a:ext>
            </a:extLst>
          </p:cNvPr>
          <p:cNvSpPr/>
          <p:nvPr/>
        </p:nvSpPr>
        <p:spPr>
          <a:xfrm>
            <a:off x="5734493" y="4475617"/>
            <a:ext cx="723014" cy="196338"/>
          </a:xfrm>
          <a:prstGeom prst="rightArrow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481941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74C85D2-1A8F-2100-2824-EDF388975B14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2266122" y="2182843"/>
            <a:ext cx="1979977" cy="13422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728616A-1FAF-08BE-2C3E-C55C75789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B5A257-8EEF-649F-4924-A54068696B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799"/>
          <a:stretch/>
        </p:blipFill>
        <p:spPr>
          <a:xfrm>
            <a:off x="1428684" y="3429000"/>
            <a:ext cx="6840907" cy="1550419"/>
          </a:xfrm>
          <a:prstGeom prst="rect">
            <a:avLst/>
          </a:prstGeom>
        </p:spPr>
      </p:pic>
      <p:pic>
        <p:nvPicPr>
          <p:cNvPr id="13" name="Graphic 12" descr="Connections outline">
            <a:extLst>
              <a:ext uri="{FF2B5EF4-FFF2-40B4-BE49-F238E27FC236}">
                <a16:creationId xmlns:a16="http://schemas.microsoft.com/office/drawing/2014/main" id="{B03A11C6-344E-1DE2-A857-6E07E7D5C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85123" y="2917521"/>
            <a:ext cx="2731692" cy="273169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A44CE46-9463-059F-536E-B1521CFADFA8}"/>
              </a:ext>
            </a:extLst>
          </p:cNvPr>
          <p:cNvCxnSpPr>
            <a:cxnSpLocks/>
          </p:cNvCxnSpPr>
          <p:nvPr/>
        </p:nvCxnSpPr>
        <p:spPr>
          <a:xfrm flipH="1">
            <a:off x="8131629" y="4204209"/>
            <a:ext cx="1045028" cy="0"/>
          </a:xfrm>
          <a:prstGeom prst="line">
            <a:avLst/>
          </a:prstGeom>
          <a:ln w="381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C539CE-13E6-2E56-6C29-91CCD5D52B34}"/>
              </a:ext>
            </a:extLst>
          </p:cNvPr>
          <p:cNvSpPr txBox="1"/>
          <p:nvPr/>
        </p:nvSpPr>
        <p:spPr>
          <a:xfrm>
            <a:off x="9739676" y="5649213"/>
            <a:ext cx="133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Red Social</a:t>
            </a:r>
          </a:p>
        </p:txBody>
      </p:sp>
      <p:pic>
        <p:nvPicPr>
          <p:cNvPr id="19" name="Picture 18" descr="A flag with stars and stripes&#10;&#10;Description automatically generated">
            <a:extLst>
              <a:ext uri="{FF2B5EF4-FFF2-40B4-BE49-F238E27FC236}">
                <a16:creationId xmlns:a16="http://schemas.microsoft.com/office/drawing/2014/main" id="{E57ECF54-75D4-BFA0-B8DA-B96825ABD2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13339" t="-2150" r="30763" b="2150"/>
          <a:stretch/>
        </p:blipFill>
        <p:spPr>
          <a:xfrm>
            <a:off x="4246099" y="1564469"/>
            <a:ext cx="1232579" cy="12367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951AC67-8A60-81A6-DC7A-71FC36025EB9}"/>
              </a:ext>
            </a:extLst>
          </p:cNvPr>
          <p:cNvSpPr txBox="1"/>
          <p:nvPr/>
        </p:nvSpPr>
        <p:spPr>
          <a:xfrm rot="19594444">
            <a:off x="2533903" y="2448897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Nacida en</a:t>
            </a:r>
          </a:p>
        </p:txBody>
      </p:sp>
    </p:spTree>
    <p:extLst>
      <p:ext uri="{BB962C8B-B14F-4D97-AF65-F5344CB8AC3E}">
        <p14:creationId xmlns:p14="http://schemas.microsoft.com/office/powerpoint/2010/main" val="37001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212ED-CA1E-C7A9-7953-3CF09C5E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Uso de Mapeos para Consultas Distribuidas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91C88D-63FF-4B7A-7EF6-B29C96187E3B}"/>
              </a:ext>
            </a:extLst>
          </p:cNvPr>
          <p:cNvSpPr/>
          <p:nvPr/>
        </p:nvSpPr>
        <p:spPr>
          <a:xfrm>
            <a:off x="1127744" y="1893515"/>
            <a:ext cx="5495731" cy="2472612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1989F-3603-42C4-5611-8C00348FF782}"/>
              </a:ext>
            </a:extLst>
          </p:cNvPr>
          <p:cNvSpPr/>
          <p:nvPr/>
        </p:nvSpPr>
        <p:spPr>
          <a:xfrm>
            <a:off x="6623475" y="1893515"/>
            <a:ext cx="5635690" cy="2472612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2B1A75-D5A2-62C4-4098-E2BF25FD30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772"/>
          <a:stretch/>
        </p:blipFill>
        <p:spPr>
          <a:xfrm>
            <a:off x="2227979" y="2312640"/>
            <a:ext cx="3295261" cy="11701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51B475-D567-42CB-DF9A-222D7E0D62B4}"/>
              </a:ext>
            </a:extLst>
          </p:cNvPr>
          <p:cNvSpPr txBox="1"/>
          <p:nvPr/>
        </p:nvSpPr>
        <p:spPr>
          <a:xfrm>
            <a:off x="2227979" y="3482829"/>
            <a:ext cx="135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400" dirty="0"/>
              <a:t>Uma Thurman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E744F-48AB-58E5-407F-78500D1ECF2E}"/>
              </a:ext>
            </a:extLst>
          </p:cNvPr>
          <p:cNvSpPr txBox="1"/>
          <p:nvPr/>
        </p:nvSpPr>
        <p:spPr>
          <a:xfrm>
            <a:off x="4360742" y="3482829"/>
            <a:ext cx="1162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400" dirty="0"/>
              <a:t>Pulp Fiction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ECDCE46-1869-8EE4-392A-F59C64A5A3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823"/>
          <a:stretch/>
        </p:blipFill>
        <p:spPr>
          <a:xfrm>
            <a:off x="7538956" y="2315430"/>
            <a:ext cx="3289822" cy="1167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0F349F-A8A4-D11E-F340-27DD7069F884}"/>
              </a:ext>
            </a:extLst>
          </p:cNvPr>
          <p:cNvSpPr txBox="1"/>
          <p:nvPr/>
        </p:nvSpPr>
        <p:spPr>
          <a:xfrm>
            <a:off x="7538956" y="3450372"/>
            <a:ext cx="1356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400" dirty="0"/>
              <a:t>Uma Thurman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890C15-8A66-6BD7-A0EB-5E785971928E}"/>
              </a:ext>
            </a:extLst>
          </p:cNvPr>
          <p:cNvSpPr txBox="1"/>
          <p:nvPr/>
        </p:nvSpPr>
        <p:spPr>
          <a:xfrm>
            <a:off x="9334277" y="3482829"/>
            <a:ext cx="1727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sz="1400" dirty="0"/>
              <a:t>Tiempos Violentos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9C982B-1D22-4CCC-A01B-42907215ECF0}"/>
                  </a:ext>
                </a:extLst>
              </p:cNvPr>
              <p:cNvSpPr/>
              <p:nvPr/>
            </p:nvSpPr>
            <p:spPr>
              <a:xfrm>
                <a:off x="1127744" y="4366127"/>
                <a:ext cx="11131421" cy="821094"/>
              </a:xfrm>
              <a:prstGeom prst="rect">
                <a:avLst/>
              </a:prstGeom>
              <a:solidFill>
                <a:srgbClr val="FFE35C">
                  <a:alpha val="50196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L" dirty="0">
                    <a:solidFill>
                      <a:schemeClr val="tx1"/>
                    </a:solidFill>
                  </a:rPr>
                  <a:t>Actúa en </a:t>
                </a:r>
                <a14:m>
                  <m:oMath xmlns:m="http://schemas.openxmlformats.org/officeDocument/2006/math">
                    <m:r>
                      <a:rPr lang="en-CL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⊒</m:t>
                    </m:r>
                  </m:oMath>
                </a14:m>
                <a:r>
                  <a:rPr lang="en-CL" dirty="0">
                    <a:solidFill>
                      <a:schemeClr val="tx1"/>
                    </a:solidFill>
                  </a:rPr>
                  <a:t> protagoniza</a:t>
                </a:r>
              </a:p>
              <a:p>
                <a:pPr algn="ctr"/>
                <a:r>
                  <a:rPr lang="en-CL" dirty="0">
                    <a:solidFill>
                      <a:schemeClr val="tx1"/>
                    </a:solidFill>
                  </a:rPr>
                  <a:t>Pulp Fiction </a:t>
                </a:r>
                <a14:m>
                  <m:oMath xmlns:m="http://schemas.openxmlformats.org/officeDocument/2006/math">
                    <m:r>
                      <a:rPr lang="en-CL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</m:oMath>
                </a14:m>
                <a:r>
                  <a:rPr lang="en-CL" dirty="0">
                    <a:solidFill>
                      <a:schemeClr val="tx1"/>
                    </a:solidFill>
                  </a:rPr>
                  <a:t> Tiempos Violentos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A9C982B-1D22-4CCC-A01B-42907215EC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744" y="4366127"/>
                <a:ext cx="11131421" cy="82109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26590DED-A81D-49AF-06FB-C417F180867F}"/>
              </a:ext>
            </a:extLst>
          </p:cNvPr>
          <p:cNvSpPr/>
          <p:nvPr/>
        </p:nvSpPr>
        <p:spPr>
          <a:xfrm>
            <a:off x="1127744" y="5187221"/>
            <a:ext cx="11106712" cy="4761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>
                <a:solidFill>
                  <a:schemeClr val="tx1"/>
                </a:solidFill>
              </a:rPr>
              <a:t>(?actor, Actúa en, Pulp Fiction)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435095-618D-A35D-7AF9-99140F905A33}"/>
              </a:ext>
            </a:extLst>
          </p:cNvPr>
          <p:cNvSpPr/>
          <p:nvPr/>
        </p:nvSpPr>
        <p:spPr>
          <a:xfrm>
            <a:off x="1127744" y="5663383"/>
            <a:ext cx="5495731" cy="46017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>
                <a:solidFill>
                  <a:schemeClr val="tx1"/>
                </a:solidFill>
              </a:rPr>
              <a:t>(?actor, Actúa en, Pulp Fiction)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95609E-B200-FE85-DA73-76D31C3EC701}"/>
              </a:ext>
            </a:extLst>
          </p:cNvPr>
          <p:cNvSpPr/>
          <p:nvPr/>
        </p:nvSpPr>
        <p:spPr>
          <a:xfrm>
            <a:off x="6623475" y="5663382"/>
            <a:ext cx="5635690" cy="46017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>
                <a:solidFill>
                  <a:schemeClr val="tx1"/>
                </a:solidFill>
              </a:rPr>
              <a:t>(?actor, protagoniza, Tiempos Violentos)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275C94E-9A52-9CCD-AA5E-6794FD08DA0E}"/>
              </a:ext>
            </a:extLst>
          </p:cNvPr>
          <p:cNvSpPr/>
          <p:nvPr/>
        </p:nvSpPr>
        <p:spPr>
          <a:xfrm>
            <a:off x="1127744" y="6120280"/>
            <a:ext cx="11106712" cy="47616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L" dirty="0">
                <a:solidFill>
                  <a:schemeClr val="tx1"/>
                </a:solidFill>
              </a:rPr>
              <a:t>Uma Thurman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4E6DEE-B285-70A3-22C3-59EC4011B8DC}"/>
              </a:ext>
            </a:extLst>
          </p:cNvPr>
          <p:cNvSpPr txBox="1"/>
          <p:nvPr/>
        </p:nvSpPr>
        <p:spPr>
          <a:xfrm>
            <a:off x="1104294" y="6596743"/>
            <a:ext cx="1110671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Cheng, </a:t>
            </a: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O. 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Hartig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“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Considering Vocabulary Mappings in Query Plans for Federations of RDF Data Sources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”, 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CoopIS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Conference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2023. </a:t>
            </a:r>
            <a:r>
              <a:rPr kumimoji="0" lang="es-C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Malgun Gothic" panose="020B0503020000020004" pitchFamily="34" charset="-127"/>
                <a:cs typeface="Malgun Gothic Semilight" panose="020B0502040204020203" pitchFamily="34" charset="-128"/>
              </a:rPr>
              <a:t>Best</a:t>
            </a: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Malgun Gothic" panose="020B0503020000020004" pitchFamily="34" charset="-127"/>
                <a:cs typeface="Malgun Gothic Semilight" panose="020B0502040204020203" pitchFamily="34" charset="-128"/>
              </a:rPr>
              <a:t> </a:t>
            </a:r>
            <a:r>
              <a:rPr kumimoji="0" lang="es-C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Malgun Gothic" panose="020B0503020000020004" pitchFamily="34" charset="-127"/>
                <a:cs typeface="Malgun Gothic Semilight" panose="020B0502040204020203" pitchFamily="34" charset="-128"/>
              </a:rPr>
              <a:t>Paper</a:t>
            </a: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Malgun Gothic" panose="020B0503020000020004" pitchFamily="34" charset="-127"/>
                <a:cs typeface="Malgun Gothic Semilight" panose="020B0502040204020203" pitchFamily="34" charset="-128"/>
              </a:rPr>
              <a:t> </a:t>
            </a:r>
            <a:r>
              <a:rPr kumimoji="0" lang="es-CL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Malgun Gothic" panose="020B0503020000020004" pitchFamily="34" charset="-127"/>
                <a:cs typeface="Malgun Gothic Semilight" panose="020B0502040204020203" pitchFamily="34" charset="-128"/>
              </a:rPr>
              <a:t>Award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638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B91DF-AC0A-BB77-2CFF-1280421F5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Traducción de Consultas</a:t>
            </a:r>
          </a:p>
        </p:txBody>
      </p:sp>
      <p:cxnSp>
        <p:nvCxnSpPr>
          <p:cNvPr id="4" name="Connector: Curved 4">
            <a:extLst>
              <a:ext uri="{FF2B5EF4-FFF2-40B4-BE49-F238E27FC236}">
                <a16:creationId xmlns:a16="http://schemas.microsoft.com/office/drawing/2014/main" id="{5B7F966F-3977-CB72-0C2E-1164C678A4AD}"/>
              </a:ext>
            </a:extLst>
          </p:cNvPr>
          <p:cNvCxnSpPr>
            <a:cxnSpLocks/>
            <a:stCxn id="13" idx="3"/>
            <a:endCxn id="7" idx="0"/>
          </p:cNvCxnSpPr>
          <p:nvPr/>
        </p:nvCxnSpPr>
        <p:spPr>
          <a:xfrm>
            <a:off x="9708430" y="1895264"/>
            <a:ext cx="1211556" cy="610919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BFCBC9B8-2B2B-0587-D00A-9D3428C66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600" y="2509006"/>
            <a:ext cx="1080000" cy="1080000"/>
          </a:xfrm>
          <a:prstGeom prst="rect">
            <a:avLst/>
          </a:prstGeom>
        </p:spPr>
      </p:pic>
      <p:pic>
        <p:nvPicPr>
          <p:cNvPr id="7" name="Graphic 6" descr="Database with solid fill">
            <a:extLst>
              <a:ext uri="{FF2B5EF4-FFF2-40B4-BE49-F238E27FC236}">
                <a16:creationId xmlns:a16="http://schemas.microsoft.com/office/drawing/2014/main" id="{B9B53A3D-08D8-1CE2-AFB6-D6B6F3A9A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79986" y="2506183"/>
            <a:ext cx="1080000" cy="1080000"/>
          </a:xfrm>
          <a:prstGeom prst="rect">
            <a:avLst/>
          </a:prstGeom>
        </p:spPr>
      </p:pic>
      <p:pic>
        <p:nvPicPr>
          <p:cNvPr id="8" name="Graphic 7" descr="Computer with solid fill">
            <a:extLst>
              <a:ext uri="{FF2B5EF4-FFF2-40B4-BE49-F238E27FC236}">
                <a16:creationId xmlns:a16="http://schemas.microsoft.com/office/drawing/2014/main" id="{02CA7459-A46A-3D11-BBE9-FB64E009F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5193" y="2509006"/>
            <a:ext cx="1080000" cy="10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EB63BA-D65C-1C05-33A0-B9B4245B1FEC}"/>
              </a:ext>
            </a:extLst>
          </p:cNvPr>
          <p:cNvSpPr txBox="1"/>
          <p:nvPr/>
        </p:nvSpPr>
        <p:spPr>
          <a:xfrm>
            <a:off x="1125894" y="3490526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nsolas" panose="020B0609020204030204" pitchFamily="49" charset="0"/>
              </a:rPr>
              <a:t>Usuario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B6BB31-F554-9E15-6EEE-A8FD7D3221CA}"/>
              </a:ext>
            </a:extLst>
          </p:cNvPr>
          <p:cNvSpPr txBox="1"/>
          <p:nvPr/>
        </p:nvSpPr>
        <p:spPr>
          <a:xfrm>
            <a:off x="5739966" y="3468923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nsolas" panose="020B0609020204030204" pitchFamily="49" charset="0"/>
              </a:rPr>
              <a:t>HeFQUIN</a:t>
            </a:r>
            <a:endParaRPr lang="en-US" dirty="0">
              <a:latin typeface="Consolas" panose="020B06090202040302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556074-119D-20A2-C8E3-E1507315A3C3}"/>
              </a:ext>
            </a:extLst>
          </p:cNvPr>
          <p:cNvSpPr txBox="1"/>
          <p:nvPr/>
        </p:nvSpPr>
        <p:spPr>
          <a:xfrm>
            <a:off x="9939664" y="3471901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Base de </a:t>
            </a:r>
            <a:r>
              <a:rPr lang="en-US" dirty="0" err="1">
                <a:latin typeface="Consolas" panose="020B0609020204030204" pitchFamily="49" charset="0"/>
              </a:rPr>
              <a:t>Datos</a:t>
            </a:r>
            <a:r>
              <a:rPr lang="en-US" dirty="0">
                <a:latin typeface="Consolas" panose="020B0609020204030204" pitchFamily="49" charset="0"/>
              </a:rPr>
              <a:t> PG</a:t>
            </a:r>
          </a:p>
        </p:txBody>
      </p:sp>
      <p:sp>
        <p:nvSpPr>
          <p:cNvPr id="12" name="Rectangle: Rounded Corners 12">
            <a:extLst>
              <a:ext uri="{FF2B5EF4-FFF2-40B4-BE49-F238E27FC236}">
                <a16:creationId xmlns:a16="http://schemas.microsoft.com/office/drawing/2014/main" id="{0D8BF17A-585C-776C-7EA7-DDD254581494}"/>
              </a:ext>
            </a:extLst>
          </p:cNvPr>
          <p:cNvSpPr/>
          <p:nvPr/>
        </p:nvSpPr>
        <p:spPr>
          <a:xfrm>
            <a:off x="2890025" y="1368186"/>
            <a:ext cx="1840159" cy="1077686"/>
          </a:xfrm>
          <a:prstGeom prst="roundRect">
            <a:avLst/>
          </a:prstGeom>
          <a:noFill/>
          <a:ln>
            <a:solidFill>
              <a:srgbClr val="00B9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0B0F0"/>
                </a:solidFill>
                <a:latin typeface="Consolas" panose="020B0609020204030204" pitchFamily="49" charset="0"/>
              </a:rPr>
              <a:t>SELECT * WHERE {</a:t>
            </a:r>
          </a:p>
          <a:p>
            <a:r>
              <a:rPr lang="en-US" sz="1200" dirty="0">
                <a:solidFill>
                  <a:srgbClr val="00B0F0"/>
                </a:solidFill>
                <a:latin typeface="Consolas" panose="020B0609020204030204" pitchFamily="49" charset="0"/>
              </a:rPr>
              <a:t>   ?p p:name ?n .</a:t>
            </a:r>
          </a:p>
          <a:p>
            <a:r>
              <a:rPr lang="en-US" sz="1200" dirty="0">
                <a:solidFill>
                  <a:srgbClr val="00B0F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13" name="Rectangle: Rounded Corners 13">
            <a:extLst>
              <a:ext uri="{FF2B5EF4-FFF2-40B4-BE49-F238E27FC236}">
                <a16:creationId xmlns:a16="http://schemas.microsoft.com/office/drawing/2014/main" id="{7EDDAD32-43A8-D224-F398-9A644ED86400}"/>
              </a:ext>
            </a:extLst>
          </p:cNvPr>
          <p:cNvSpPr/>
          <p:nvPr/>
        </p:nvSpPr>
        <p:spPr>
          <a:xfrm>
            <a:off x="7606066" y="1356421"/>
            <a:ext cx="2102364" cy="1077686"/>
          </a:xfrm>
          <a:prstGeom prst="roundRect">
            <a:avLst/>
          </a:prstGeom>
          <a:noFill/>
          <a:ln>
            <a:solidFill>
              <a:srgbClr val="00C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0CFB5"/>
                </a:solidFill>
                <a:latin typeface="Consolas" panose="020B0609020204030204" pitchFamily="49" charset="0"/>
              </a:rPr>
              <a:t>MATCH (p) </a:t>
            </a:r>
          </a:p>
          <a:p>
            <a:r>
              <a:rPr lang="en-US" sz="1200" dirty="0">
                <a:solidFill>
                  <a:srgbClr val="00CFB5"/>
                </a:solidFill>
                <a:latin typeface="Consolas" panose="020B0609020204030204" pitchFamily="49" charset="0"/>
              </a:rPr>
              <a:t>RETURN p, p.name AS n</a:t>
            </a:r>
          </a:p>
          <a:p>
            <a:r>
              <a:rPr lang="en-US" sz="1200" dirty="0">
                <a:solidFill>
                  <a:srgbClr val="00CFB5"/>
                </a:solidFill>
                <a:latin typeface="Consolas" panose="020B0609020204030204" pitchFamily="49" charset="0"/>
              </a:rPr>
              <a:t>UNION</a:t>
            </a:r>
          </a:p>
          <a:p>
            <a:r>
              <a:rPr lang="en-US" sz="1200" dirty="0">
                <a:solidFill>
                  <a:srgbClr val="00CFB5"/>
                </a:solidFill>
                <a:latin typeface="Consolas" panose="020B0609020204030204" pitchFamily="49" charset="0"/>
              </a:rPr>
              <a:t>MATCH (x)-[p]-&gt;(y)</a:t>
            </a:r>
          </a:p>
          <a:p>
            <a:r>
              <a:rPr lang="en-US" sz="1200" dirty="0">
                <a:solidFill>
                  <a:srgbClr val="00CFB5"/>
                </a:solidFill>
                <a:latin typeface="Consolas" panose="020B0609020204030204" pitchFamily="49" charset="0"/>
              </a:rPr>
              <a:t>RETURN p, p.name AS n</a:t>
            </a: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BA63AFBB-08B2-A237-89A7-C34FB3E83FCC}"/>
              </a:ext>
            </a:extLst>
          </p:cNvPr>
          <p:cNvSpPr/>
          <p:nvPr/>
        </p:nvSpPr>
        <p:spPr>
          <a:xfrm>
            <a:off x="7290854" y="4245730"/>
            <a:ext cx="2732789" cy="1077686"/>
          </a:xfrm>
          <a:prstGeom prst="roundRect">
            <a:avLst/>
          </a:prstGeom>
          <a:noFill/>
          <a:ln>
            <a:solidFill>
              <a:srgbClr val="00C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0CFB5"/>
                </a:solidFill>
                <a:latin typeface="Consolas" panose="020B0609020204030204" pitchFamily="49" charset="0"/>
              </a:rPr>
              <a:t>(p: 1, n: Quentin Tarantino)</a:t>
            </a:r>
          </a:p>
          <a:p>
            <a:r>
              <a:rPr lang="en-US" sz="1200" dirty="0">
                <a:solidFill>
                  <a:srgbClr val="00CFB5"/>
                </a:solidFill>
                <a:latin typeface="Consolas" panose="020B0609020204030204" pitchFamily="49" charset="0"/>
              </a:rPr>
              <a:t>(p: 3, n: Uma Thurman)</a:t>
            </a: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8FDCC89E-FDD4-2026-03AC-5C43A0BEE0C2}"/>
              </a:ext>
            </a:extLst>
          </p:cNvPr>
          <p:cNvSpPr/>
          <p:nvPr/>
        </p:nvSpPr>
        <p:spPr>
          <a:xfrm>
            <a:off x="2197600" y="4245730"/>
            <a:ext cx="3159119" cy="1077686"/>
          </a:xfrm>
          <a:prstGeom prst="roundRect">
            <a:avLst/>
          </a:prstGeom>
          <a:noFill/>
          <a:ln>
            <a:solidFill>
              <a:srgbClr val="00B9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rgbClr val="00B0F0"/>
                </a:solidFill>
                <a:latin typeface="Consolas" panose="020B0609020204030204" pitchFamily="49" charset="0"/>
              </a:rPr>
              <a:t>(?p-&gt;n:1, ?n-&gt;“Quentin Tarantino”)</a:t>
            </a:r>
          </a:p>
          <a:p>
            <a:r>
              <a:rPr lang="en-US" sz="1200" dirty="0">
                <a:solidFill>
                  <a:srgbClr val="00B0F0"/>
                </a:solidFill>
                <a:latin typeface="Consolas" panose="020B0609020204030204" pitchFamily="49" charset="0"/>
              </a:rPr>
              <a:t>(?p-&gt;n:3, ?n-&gt;“Uma Thurman”)</a:t>
            </a:r>
          </a:p>
        </p:txBody>
      </p:sp>
      <p:cxnSp>
        <p:nvCxnSpPr>
          <p:cNvPr id="16" name="Connector: Curved 16">
            <a:extLst>
              <a:ext uri="{FF2B5EF4-FFF2-40B4-BE49-F238E27FC236}">
                <a16:creationId xmlns:a16="http://schemas.microsoft.com/office/drawing/2014/main" id="{8A9FFA3F-CC0D-27BC-8FDD-615369625519}"/>
              </a:ext>
            </a:extLst>
          </p:cNvPr>
          <p:cNvCxnSpPr>
            <a:stCxn id="6" idx="0"/>
            <a:endCxn id="12" idx="1"/>
          </p:cNvCxnSpPr>
          <p:nvPr/>
        </p:nvCxnSpPr>
        <p:spPr>
          <a:xfrm rot="5400000" flipH="1" flipV="1">
            <a:off x="1972824" y="1591806"/>
            <a:ext cx="601977" cy="1232425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Connector: Curved 17">
            <a:extLst>
              <a:ext uri="{FF2B5EF4-FFF2-40B4-BE49-F238E27FC236}">
                <a16:creationId xmlns:a16="http://schemas.microsoft.com/office/drawing/2014/main" id="{3CFA8153-EFB6-6C00-DACF-FB145044E389}"/>
              </a:ext>
            </a:extLst>
          </p:cNvPr>
          <p:cNvCxnSpPr>
            <a:cxnSpLocks/>
            <a:stCxn id="12" idx="3"/>
            <a:endCxn id="8" idx="0"/>
          </p:cNvCxnSpPr>
          <p:nvPr/>
        </p:nvCxnSpPr>
        <p:spPr>
          <a:xfrm>
            <a:off x="4730184" y="1907029"/>
            <a:ext cx="1465009" cy="601977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Connector: Curved 18">
            <a:extLst>
              <a:ext uri="{FF2B5EF4-FFF2-40B4-BE49-F238E27FC236}">
                <a16:creationId xmlns:a16="http://schemas.microsoft.com/office/drawing/2014/main" id="{2009331C-A6CC-C5FB-A1D5-1DC6ECD88E2F}"/>
              </a:ext>
            </a:extLst>
          </p:cNvPr>
          <p:cNvCxnSpPr>
            <a:cxnSpLocks/>
            <a:stCxn id="8" idx="0"/>
            <a:endCxn id="13" idx="1"/>
          </p:cNvCxnSpPr>
          <p:nvPr/>
        </p:nvCxnSpPr>
        <p:spPr>
          <a:xfrm rot="5400000" flipH="1" flipV="1">
            <a:off x="6593758" y="1496699"/>
            <a:ext cx="613742" cy="1410873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9" name="Connector: Curved 19">
            <a:extLst>
              <a:ext uri="{FF2B5EF4-FFF2-40B4-BE49-F238E27FC236}">
                <a16:creationId xmlns:a16="http://schemas.microsoft.com/office/drawing/2014/main" id="{CF483825-EAFA-6633-F07A-67E8CF611A69}"/>
              </a:ext>
            </a:extLst>
          </p:cNvPr>
          <p:cNvCxnSpPr>
            <a:cxnSpLocks/>
            <a:stCxn id="11" idx="2"/>
            <a:endCxn id="14" idx="3"/>
          </p:cNvCxnSpPr>
          <p:nvPr/>
        </p:nvCxnSpPr>
        <p:spPr>
          <a:xfrm rot="5400000">
            <a:off x="10062699" y="3802177"/>
            <a:ext cx="943340" cy="1021452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Connector: Curved 20">
            <a:extLst>
              <a:ext uri="{FF2B5EF4-FFF2-40B4-BE49-F238E27FC236}">
                <a16:creationId xmlns:a16="http://schemas.microsoft.com/office/drawing/2014/main" id="{010E9145-1EC6-BB4F-3D75-10D457426FD4}"/>
              </a:ext>
            </a:extLst>
          </p:cNvPr>
          <p:cNvCxnSpPr>
            <a:cxnSpLocks/>
            <a:stCxn id="14" idx="1"/>
            <a:endCxn id="10" idx="2"/>
          </p:cNvCxnSpPr>
          <p:nvPr/>
        </p:nvCxnSpPr>
        <p:spPr>
          <a:xfrm rot="10800000">
            <a:off x="6275530" y="3838255"/>
            <a:ext cx="1015324" cy="946318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1" name="Connector: Curved 21">
            <a:extLst>
              <a:ext uri="{FF2B5EF4-FFF2-40B4-BE49-F238E27FC236}">
                <a16:creationId xmlns:a16="http://schemas.microsoft.com/office/drawing/2014/main" id="{A1005782-3F5A-8769-C0FA-2938E0FE4B64}"/>
              </a:ext>
            </a:extLst>
          </p:cNvPr>
          <p:cNvCxnSpPr>
            <a:cxnSpLocks/>
            <a:stCxn id="10" idx="2"/>
            <a:endCxn id="15" idx="3"/>
          </p:cNvCxnSpPr>
          <p:nvPr/>
        </p:nvCxnSpPr>
        <p:spPr>
          <a:xfrm rot="5400000">
            <a:off x="5342966" y="3852009"/>
            <a:ext cx="946318" cy="918811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Connector: Curved 22">
            <a:extLst>
              <a:ext uri="{FF2B5EF4-FFF2-40B4-BE49-F238E27FC236}">
                <a16:creationId xmlns:a16="http://schemas.microsoft.com/office/drawing/2014/main" id="{4EE0A04C-3E57-4347-351B-8A7B1D590F4C}"/>
              </a:ext>
            </a:extLst>
          </p:cNvPr>
          <p:cNvCxnSpPr>
            <a:cxnSpLocks/>
            <a:stCxn id="15" idx="1"/>
            <a:endCxn id="9" idx="2"/>
          </p:cNvCxnSpPr>
          <p:nvPr/>
        </p:nvCxnSpPr>
        <p:spPr>
          <a:xfrm rot="10800000">
            <a:off x="1661458" y="3859859"/>
            <a:ext cx="536142" cy="924715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4B5BC782-C00A-E5D6-C59C-0C23B22181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57"/>
          <a:stretch/>
        </p:blipFill>
        <p:spPr>
          <a:xfrm>
            <a:off x="10697297" y="3130526"/>
            <a:ext cx="1525377" cy="3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C556B6-9E3E-949E-2B2A-EC1E6C9AC23E}"/>
                  </a:ext>
                </a:extLst>
              </p:cNvPr>
              <p:cNvSpPr txBox="1"/>
              <p:nvPr/>
            </p:nvSpPr>
            <p:spPr>
              <a:xfrm>
                <a:off x="5113125" y="5404747"/>
                <a:ext cx="243586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L" dirty="0"/>
                  <a:t>SPARQL </a:t>
                </a:r>
                <a14:m>
                  <m:oMath xmlns:m="http://schemas.openxmlformats.org/officeDocument/2006/math">
                    <m:r>
                      <a:rPr lang="en-C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L" dirty="0"/>
                  <a:t> Cypher</a:t>
                </a:r>
              </a:p>
              <a:p>
                <a:r>
                  <a:rPr lang="en-CL" dirty="0"/>
                  <a:t>SPARQL </a:t>
                </a:r>
                <a14:m>
                  <m:oMath xmlns:m="http://schemas.openxmlformats.org/officeDocument/2006/math">
                    <m:r>
                      <a:rPr lang="en-CL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CL" dirty="0"/>
                  <a:t> GraphQL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8C556B6-9E3E-949E-2B2A-EC1E6C9AC2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3125" y="5404747"/>
                <a:ext cx="2435860" cy="646331"/>
              </a:xfrm>
              <a:prstGeom prst="rect">
                <a:avLst/>
              </a:prstGeom>
              <a:blipFill>
                <a:blip r:embed="rId9"/>
                <a:stretch>
                  <a:fillRect l="-2073" t="-3846" r="-1036" b="-13462"/>
                </a:stretch>
              </a:blipFill>
            </p:spPr>
            <p:txBody>
              <a:bodyPr/>
              <a:lstStyle/>
              <a:p>
                <a:r>
                  <a:rPr lang="en-C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6ABB59B4-26EE-2A64-2E0D-73411CE8DD41}"/>
              </a:ext>
            </a:extLst>
          </p:cNvPr>
          <p:cNvSpPr txBox="1"/>
          <p:nvPr/>
        </p:nvSpPr>
        <p:spPr>
          <a:xfrm>
            <a:off x="1125894" y="6268488"/>
            <a:ext cx="1106610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s-CL" sz="11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</a:t>
            </a:r>
            <a:r>
              <a:rPr lang="es-CL" sz="11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Khayatbashi</a:t>
            </a:r>
            <a:r>
              <a:rPr lang="es-CL" sz="11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</a:t>
            </a:r>
            <a:r>
              <a:rPr lang="es-CL" sz="1100" b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</a:t>
            </a:r>
            <a:r>
              <a:rPr lang="es-CL" sz="11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O. </a:t>
            </a:r>
            <a:r>
              <a:rPr lang="es-CL" sz="11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Hartig</a:t>
            </a:r>
            <a:r>
              <a:rPr lang="es-CL" sz="11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“</a:t>
            </a:r>
            <a:r>
              <a:rPr lang="en-US" sz="11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Converting property graphs to RDF: a preliminary study of the practical impact of different mappings</a:t>
            </a:r>
            <a:r>
              <a:rPr lang="es-CL" sz="11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”, GRADES-NDA, 2022</a:t>
            </a:r>
            <a:endParaRPr kumimoji="0" lang="es-CL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O. 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Hartig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“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Building</a:t>
            </a:r>
            <a:r>
              <a:rPr kumimoji="0" lang="es-C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Bridges 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with</a:t>
            </a:r>
            <a:r>
              <a:rPr kumimoji="0" lang="es-C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SPARQL-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star</a:t>
            </a:r>
            <a:r>
              <a:rPr kumimoji="0" lang="es-C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: 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Query</a:t>
            </a:r>
            <a:r>
              <a:rPr kumimoji="0" lang="es-C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Translation</a:t>
            </a:r>
            <a:r>
              <a:rPr kumimoji="0" lang="es-C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to</a:t>
            </a:r>
            <a:r>
              <a:rPr kumimoji="0" lang="es-C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Access 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Property</a:t>
            </a:r>
            <a:r>
              <a:rPr kumimoji="0" lang="es-C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Graphs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”, 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under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review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W. 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Karlsson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H. Li, </a:t>
            </a:r>
            <a:r>
              <a:rPr kumimoji="0" lang="es-CL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O. 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Hartig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“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Automatic</a:t>
            </a:r>
            <a:r>
              <a:rPr kumimoji="0" lang="es-C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SPARQL 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to</a:t>
            </a:r>
            <a:r>
              <a:rPr kumimoji="0" lang="es-C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GraphQL</a:t>
            </a:r>
            <a:r>
              <a:rPr kumimoji="0" lang="es-C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Query</a:t>
            </a:r>
            <a:r>
              <a:rPr kumimoji="0" lang="es-CL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kumimoji="0" lang="es-CL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Translation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”, in </a:t>
            </a:r>
            <a:r>
              <a:rPr kumimoji="0" lang="es-CL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preparation</a:t>
            </a:r>
            <a:r>
              <a:rPr kumimoji="0" lang="es-C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065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3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2B920-0A9C-3535-8E67-8293FEFF0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Extracción de Grafos desde Bases de Datos Legadas</a:t>
            </a:r>
          </a:p>
        </p:txBody>
      </p:sp>
      <p:pic>
        <p:nvPicPr>
          <p:cNvPr id="5" name="Graphic 4" descr="Table outline">
            <a:extLst>
              <a:ext uri="{FF2B5EF4-FFF2-40B4-BE49-F238E27FC236}">
                <a16:creationId xmlns:a16="http://schemas.microsoft.com/office/drawing/2014/main" id="{B5B69D1E-2178-B7A8-57CB-E12C90E46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1757" y="4267429"/>
            <a:ext cx="914400" cy="914400"/>
          </a:xfrm>
          <a:prstGeom prst="rect">
            <a:avLst/>
          </a:prstGeom>
        </p:spPr>
      </p:pic>
      <p:pic>
        <p:nvPicPr>
          <p:cNvPr id="7" name="Graphic 6" descr="Database outline">
            <a:extLst>
              <a:ext uri="{FF2B5EF4-FFF2-40B4-BE49-F238E27FC236}">
                <a16:creationId xmlns:a16="http://schemas.microsoft.com/office/drawing/2014/main" id="{DDEFC29A-71E4-4027-5731-4B19EC285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5059" y="3544415"/>
            <a:ext cx="914400" cy="914400"/>
          </a:xfrm>
          <a:prstGeom prst="rect">
            <a:avLst/>
          </a:prstGeom>
        </p:spPr>
      </p:pic>
      <p:pic>
        <p:nvPicPr>
          <p:cNvPr id="8" name="Graphic 7" descr="Database outline">
            <a:extLst>
              <a:ext uri="{FF2B5EF4-FFF2-40B4-BE49-F238E27FC236}">
                <a16:creationId xmlns:a16="http://schemas.microsoft.com/office/drawing/2014/main" id="{952DAE82-3383-953B-DBD2-BED408155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48455" y="3544415"/>
            <a:ext cx="914400" cy="914400"/>
          </a:xfrm>
          <a:prstGeom prst="rect">
            <a:avLst/>
          </a:prstGeom>
        </p:spPr>
      </p:pic>
      <p:sp>
        <p:nvSpPr>
          <p:cNvPr id="9" name="Plus 8">
            <a:extLst>
              <a:ext uri="{FF2B5EF4-FFF2-40B4-BE49-F238E27FC236}">
                <a16:creationId xmlns:a16="http://schemas.microsoft.com/office/drawing/2014/main" id="{26789EAC-95CF-3EBA-E0D8-D0D81637FAAF}"/>
              </a:ext>
            </a:extLst>
          </p:cNvPr>
          <p:cNvSpPr/>
          <p:nvPr/>
        </p:nvSpPr>
        <p:spPr>
          <a:xfrm>
            <a:off x="3331367" y="3911238"/>
            <a:ext cx="712381" cy="712381"/>
          </a:xfrm>
          <a:prstGeom prst="mathPlu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11" name="Picture 10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2FCF7BD-A95C-1DDD-600E-206CED7BB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566" y="3002848"/>
            <a:ext cx="3039694" cy="2529160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6A20E953-29AE-8EE6-E4DF-94731429FB24}"/>
              </a:ext>
            </a:extLst>
          </p:cNvPr>
          <p:cNvSpPr/>
          <p:nvPr/>
        </p:nvSpPr>
        <p:spPr>
          <a:xfrm>
            <a:off x="7508204" y="4129205"/>
            <a:ext cx="903767" cy="276447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13" name="Content Placeholder 10">
            <a:extLst>
              <a:ext uri="{FF2B5EF4-FFF2-40B4-BE49-F238E27FC236}">
                <a16:creationId xmlns:a16="http://schemas.microsoft.com/office/drawing/2014/main" id="{A0B359DD-ACCC-F907-B9FC-296871093D4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57"/>
          <a:stretch/>
        </p:blipFill>
        <p:spPr>
          <a:xfrm>
            <a:off x="8690781" y="3859618"/>
            <a:ext cx="3237193" cy="7640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DCE60-A210-C0F1-55BE-FA6C9254CF30}"/>
              </a:ext>
            </a:extLst>
          </p:cNvPr>
          <p:cNvSpPr txBox="1"/>
          <p:nvPr/>
        </p:nvSpPr>
        <p:spPr>
          <a:xfrm>
            <a:off x="1097725" y="6396335"/>
            <a:ext cx="107165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b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Ferrada,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“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Extraction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of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Property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Graphs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from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Relational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Databases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considering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their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Conceptual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Model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” In 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Preparation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</a:t>
            </a:r>
          </a:p>
          <a:p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R. Angles, </a:t>
            </a:r>
            <a:r>
              <a:rPr lang="es-CL" sz="1200" b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S. Ferrada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, I. Burgos, “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PGDF: a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Property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Graph</a:t>
            </a:r>
            <a:r>
              <a:rPr lang="es-CL" sz="1200" i="1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Data </a:t>
            </a:r>
            <a:r>
              <a:rPr lang="es-CL" sz="1200" i="1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Format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”, 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under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 </a:t>
            </a:r>
            <a:r>
              <a:rPr lang="es-CL" sz="1200" dirty="0" err="1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submission</a:t>
            </a:r>
            <a:r>
              <a:rPr lang="es-CL" sz="1200" dirty="0"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.</a:t>
            </a:r>
            <a:endParaRPr lang="en-US" sz="1200" dirty="0"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9807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DCB5-FDB8-F563-4387-6FC7D19E8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Extracción de Grafos desde Texto</a:t>
            </a: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6FABE1A4-930F-BDEA-64F9-CB5672C96A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300" y="1860203"/>
            <a:ext cx="6641509" cy="40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5926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B78B0-346B-D032-1636-390417F49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Take 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5A424-DA06-7162-99BF-7333C5C3B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L" dirty="0"/>
              <a:t>Los grafos permiten modelar el conocimiento humano de una forma conveniente para su análisis</a:t>
            </a:r>
          </a:p>
          <a:p>
            <a:r>
              <a:rPr lang="en-CL" dirty="0"/>
              <a:t>Los grafos facilitan la interoperación y se benefician de los estándares</a:t>
            </a:r>
          </a:p>
          <a:p>
            <a:r>
              <a:rPr lang="en-CL" dirty="0"/>
              <a:t>Sin embargo, el mundo real es imperfecto y complejo, por lo que se hace vital tomar en consideración estos aspectos para facilitar el uso y la explotación de los grafos</a:t>
            </a:r>
          </a:p>
        </p:txBody>
      </p:sp>
      <p:pic>
        <p:nvPicPr>
          <p:cNvPr id="5" name="Graphic 4" descr="Network outline">
            <a:extLst>
              <a:ext uri="{FF2B5EF4-FFF2-40B4-BE49-F238E27FC236}">
                <a16:creationId xmlns:a16="http://schemas.microsoft.com/office/drawing/2014/main" id="{9D1EB9BD-3F52-E4BB-F7D8-061AD461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74865" y="4827096"/>
            <a:ext cx="2030904" cy="2030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5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D472F-927B-4D20-52DC-C05117172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8F6B6A-D179-D233-F052-EDF4A9909070}"/>
              </a:ext>
            </a:extLst>
          </p:cNvPr>
          <p:cNvGrpSpPr/>
          <p:nvPr/>
        </p:nvGrpSpPr>
        <p:grpSpPr>
          <a:xfrm>
            <a:off x="3139622" y="1245035"/>
            <a:ext cx="6641444" cy="5609163"/>
            <a:chOff x="3139622" y="1245035"/>
            <a:chExt cx="6641444" cy="5609163"/>
          </a:xfrm>
        </p:grpSpPr>
        <p:pic>
          <p:nvPicPr>
            <p:cNvPr id="5" name="Graphic 4" descr="Connections outline">
              <a:extLst>
                <a:ext uri="{FF2B5EF4-FFF2-40B4-BE49-F238E27FC236}">
                  <a16:creationId xmlns:a16="http://schemas.microsoft.com/office/drawing/2014/main" id="{7D332D3D-2AEA-C727-E3EB-4CFCD1834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69243" y="3781971"/>
              <a:ext cx="1396482" cy="1396482"/>
            </a:xfrm>
            <a:prstGeom prst="rect">
              <a:avLst/>
            </a:prstGeom>
          </p:spPr>
        </p:pic>
        <p:pic>
          <p:nvPicPr>
            <p:cNvPr id="8" name="Graphic 7" descr="Connections outline">
              <a:extLst>
                <a:ext uri="{FF2B5EF4-FFF2-40B4-BE49-F238E27FC236}">
                  <a16:creationId xmlns:a16="http://schemas.microsoft.com/office/drawing/2014/main" id="{278FB724-2B3E-F324-8F9E-7829E1C07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267282" y="1805135"/>
              <a:ext cx="1396482" cy="1396482"/>
            </a:xfrm>
            <a:prstGeom prst="rect">
              <a:avLst/>
            </a:prstGeom>
          </p:spPr>
        </p:pic>
        <p:pic>
          <p:nvPicPr>
            <p:cNvPr id="9" name="Graphic 8" descr="Connections outline">
              <a:extLst>
                <a:ext uri="{FF2B5EF4-FFF2-40B4-BE49-F238E27FC236}">
                  <a16:creationId xmlns:a16="http://schemas.microsoft.com/office/drawing/2014/main" id="{0F97A56B-5C94-5D84-9C44-B0DFBC4FF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68771" y="5178453"/>
              <a:ext cx="1396482" cy="1396482"/>
            </a:xfrm>
            <a:prstGeom prst="rect">
              <a:avLst/>
            </a:prstGeom>
          </p:spPr>
        </p:pic>
        <p:pic>
          <p:nvPicPr>
            <p:cNvPr id="10" name="Graphic 9" descr="Connections outline">
              <a:extLst>
                <a:ext uri="{FF2B5EF4-FFF2-40B4-BE49-F238E27FC236}">
                  <a16:creationId xmlns:a16="http://schemas.microsoft.com/office/drawing/2014/main" id="{0051B539-5C7A-E703-8DFE-4EAE8985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96698" y="1805135"/>
              <a:ext cx="1396482" cy="1396482"/>
            </a:xfrm>
            <a:prstGeom prst="rect">
              <a:avLst/>
            </a:prstGeom>
          </p:spPr>
        </p:pic>
        <p:pic>
          <p:nvPicPr>
            <p:cNvPr id="11" name="Graphic 10" descr="Connections outline">
              <a:extLst>
                <a:ext uri="{FF2B5EF4-FFF2-40B4-BE49-F238E27FC236}">
                  <a16:creationId xmlns:a16="http://schemas.microsoft.com/office/drawing/2014/main" id="{9DCCB709-8B48-1A2A-E697-0562D9408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83718" y="3781971"/>
              <a:ext cx="1396482" cy="13964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3B64C23-8F68-D680-8451-76E6F3527666}"/>
                </a:ext>
              </a:extLst>
            </p:cNvPr>
            <p:cNvSpPr txBox="1"/>
            <p:nvPr/>
          </p:nvSpPr>
          <p:spPr>
            <a:xfrm>
              <a:off x="8309202" y="5212793"/>
              <a:ext cx="1334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/>
                <a:t>Red Social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74F095-1CB1-2A9F-F887-FAFAAB2EDC3B}"/>
                </a:ext>
              </a:extLst>
            </p:cNvPr>
            <p:cNvSpPr txBox="1"/>
            <p:nvPr/>
          </p:nvSpPr>
          <p:spPr>
            <a:xfrm>
              <a:off x="5767599" y="6484866"/>
              <a:ext cx="1798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/>
                <a:t>Grafo Películas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CC0D32-51B6-5729-24D4-C78C4097E757}"/>
                </a:ext>
              </a:extLst>
            </p:cNvPr>
            <p:cNvSpPr txBox="1"/>
            <p:nvPr/>
          </p:nvSpPr>
          <p:spPr>
            <a:xfrm>
              <a:off x="3139622" y="5178453"/>
              <a:ext cx="2084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/>
                <a:t>Grafo Geopolítico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BD51E7-2847-4ADB-FE2D-751E4227066D}"/>
                </a:ext>
              </a:extLst>
            </p:cNvPr>
            <p:cNvSpPr txBox="1"/>
            <p:nvPr/>
          </p:nvSpPr>
          <p:spPr>
            <a:xfrm>
              <a:off x="4347568" y="3070780"/>
              <a:ext cx="20947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/>
                <a:t>Grafo Relaciones </a:t>
              </a:r>
            </a:p>
            <a:p>
              <a:pPr algn="ctr"/>
              <a:r>
                <a:rPr lang="en-CL" dirty="0"/>
                <a:t>Comerciales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A8053D-B3CD-D479-D0CF-FB3A94E51058}"/>
                </a:ext>
              </a:extLst>
            </p:cNvPr>
            <p:cNvSpPr txBox="1"/>
            <p:nvPr/>
          </p:nvSpPr>
          <p:spPr>
            <a:xfrm>
              <a:off x="6856390" y="3124267"/>
              <a:ext cx="22926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/>
                <a:t>Grafo de Productos</a:t>
              </a:r>
            </a:p>
          </p:txBody>
        </p:sp>
        <p:sp>
          <p:nvSpPr>
            <p:cNvPr id="17" name="Circular Arrow 16">
              <a:extLst>
                <a:ext uri="{FF2B5EF4-FFF2-40B4-BE49-F238E27FC236}">
                  <a16:creationId xmlns:a16="http://schemas.microsoft.com/office/drawing/2014/main" id="{DAAD11F4-B0E4-CD80-3FD6-1FD3E339E833}"/>
                </a:ext>
              </a:extLst>
            </p:cNvPr>
            <p:cNvSpPr/>
            <p:nvPr/>
          </p:nvSpPr>
          <p:spPr>
            <a:xfrm rot="4615886">
              <a:off x="8059568" y="2228212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:a16="http://schemas.microsoft.com/office/drawing/2014/main" id="{40A913DE-17C8-6A66-EFD7-B83E52CCBA62}"/>
                </a:ext>
              </a:extLst>
            </p:cNvPr>
            <p:cNvSpPr/>
            <p:nvPr/>
          </p:nvSpPr>
          <p:spPr>
            <a:xfrm rot="9494629">
              <a:off x="7366809" y="5146028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77DABF4E-8F6F-8143-6886-7F04E2B9F39E}"/>
                </a:ext>
              </a:extLst>
            </p:cNvPr>
            <p:cNvSpPr/>
            <p:nvPr/>
          </p:nvSpPr>
          <p:spPr>
            <a:xfrm rot="12299926">
              <a:off x="4128795" y="5097589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20" name="Circular Arrow 19">
              <a:extLst>
                <a:ext uri="{FF2B5EF4-FFF2-40B4-BE49-F238E27FC236}">
                  <a16:creationId xmlns:a16="http://schemas.microsoft.com/office/drawing/2014/main" id="{9F5B9ADD-3600-97DD-EFCE-5EFCCE5EC410}"/>
                </a:ext>
              </a:extLst>
            </p:cNvPr>
            <p:cNvSpPr/>
            <p:nvPr/>
          </p:nvSpPr>
          <p:spPr>
            <a:xfrm rot="18312530">
              <a:off x="3272630" y="2344308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21" name="Circular Arrow 20">
              <a:extLst>
                <a:ext uri="{FF2B5EF4-FFF2-40B4-BE49-F238E27FC236}">
                  <a16:creationId xmlns:a16="http://schemas.microsoft.com/office/drawing/2014/main" id="{8240C6E0-8DDE-7BB4-C2C8-E7C1DF527F69}"/>
                </a:ext>
              </a:extLst>
            </p:cNvPr>
            <p:cNvSpPr/>
            <p:nvPr/>
          </p:nvSpPr>
          <p:spPr>
            <a:xfrm rot="364156">
              <a:off x="5869991" y="1245035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34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1B5-2091-196D-058E-89189FE1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A55AB-A816-DBB7-D4D4-E787DE0CF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323322"/>
            <a:ext cx="9486690" cy="3762845"/>
          </a:xfrm>
        </p:spPr>
        <p:txBody>
          <a:bodyPr/>
          <a:lstStyle/>
          <a:p>
            <a:pPr marL="0" indent="0" algn="ctr">
              <a:buNone/>
            </a:pPr>
            <a:r>
              <a:rPr lang="en-CL" dirty="0"/>
              <a:t>Los directores canadienses favoritos de mis amigos</a:t>
            </a:r>
          </a:p>
        </p:txBody>
      </p:sp>
      <p:pic>
        <p:nvPicPr>
          <p:cNvPr id="4" name="Graphic 3" descr="Connections outline">
            <a:extLst>
              <a:ext uri="{FF2B5EF4-FFF2-40B4-BE49-F238E27FC236}">
                <a16:creationId xmlns:a16="http://schemas.microsoft.com/office/drawing/2014/main" id="{898A6004-3AE4-DBFF-37D2-7EE3B9F51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4707" y="3587904"/>
            <a:ext cx="1396482" cy="1396482"/>
          </a:xfrm>
          <a:prstGeom prst="rect">
            <a:avLst/>
          </a:prstGeom>
        </p:spPr>
      </p:pic>
      <p:pic>
        <p:nvPicPr>
          <p:cNvPr id="5" name="Graphic 4" descr="Connections outline">
            <a:extLst>
              <a:ext uri="{FF2B5EF4-FFF2-40B4-BE49-F238E27FC236}">
                <a16:creationId xmlns:a16="http://schemas.microsoft.com/office/drawing/2014/main" id="{955E1EAD-B772-D3BE-2C96-2FBDA8E78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9053" y="3587904"/>
            <a:ext cx="1396482" cy="1396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9D25E-1D95-4B23-8950-6B52FB83CB65}"/>
              </a:ext>
            </a:extLst>
          </p:cNvPr>
          <p:cNvSpPr txBox="1"/>
          <p:nvPr/>
        </p:nvSpPr>
        <p:spPr>
          <a:xfrm>
            <a:off x="3644985" y="5060095"/>
            <a:ext cx="133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Red Social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20765-0917-3253-2A0B-81008FEA23AB}"/>
              </a:ext>
            </a:extLst>
          </p:cNvPr>
          <p:cNvSpPr txBox="1"/>
          <p:nvPr/>
        </p:nvSpPr>
        <p:spPr>
          <a:xfrm>
            <a:off x="7617881" y="5060095"/>
            <a:ext cx="179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Grafo Películas</a:t>
            </a:r>
          </a:p>
        </p:txBody>
      </p:sp>
      <p:sp>
        <p:nvSpPr>
          <p:cNvPr id="10" name="Plus 9">
            <a:extLst>
              <a:ext uri="{FF2B5EF4-FFF2-40B4-BE49-F238E27FC236}">
                <a16:creationId xmlns:a16="http://schemas.microsoft.com/office/drawing/2014/main" id="{517BB963-6B04-9587-D2BD-C17AC92B9E1C}"/>
              </a:ext>
            </a:extLst>
          </p:cNvPr>
          <p:cNvSpPr/>
          <p:nvPr/>
        </p:nvSpPr>
        <p:spPr>
          <a:xfrm>
            <a:off x="5924162" y="3780840"/>
            <a:ext cx="1041918" cy="1010609"/>
          </a:xfrm>
          <a:prstGeom prst="mathPlus">
            <a:avLst>
              <a:gd name="adj1" fmla="val 124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804963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4739B-33EF-4D5B-40F7-50DE6BE6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C37D4-F492-1DFF-E33B-C3AEB5E77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10461-DED3-DA44-8157-5B759E141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2323323"/>
            <a:ext cx="9486690" cy="1010610"/>
          </a:xfrm>
        </p:spPr>
        <p:txBody>
          <a:bodyPr/>
          <a:lstStyle/>
          <a:p>
            <a:pPr marL="0" indent="0" algn="ctr">
              <a:buNone/>
            </a:pPr>
            <a:r>
              <a:rPr lang="en-CL" dirty="0"/>
              <a:t>El PIB per cápita del país con el rating más bajo otorgado por mis amigos</a:t>
            </a:r>
          </a:p>
        </p:txBody>
      </p:sp>
      <p:pic>
        <p:nvPicPr>
          <p:cNvPr id="4" name="Graphic 3" descr="Connections outline">
            <a:extLst>
              <a:ext uri="{FF2B5EF4-FFF2-40B4-BE49-F238E27FC236}">
                <a16:creationId xmlns:a16="http://schemas.microsoft.com/office/drawing/2014/main" id="{D4F13C6E-2D5F-7D6B-E87C-FE08BBCB9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8224" y="3651475"/>
            <a:ext cx="1396482" cy="1396482"/>
          </a:xfrm>
          <a:prstGeom prst="rect">
            <a:avLst/>
          </a:prstGeom>
        </p:spPr>
      </p:pic>
      <p:pic>
        <p:nvPicPr>
          <p:cNvPr id="5" name="Graphic 4" descr="Connections outline">
            <a:extLst>
              <a:ext uri="{FF2B5EF4-FFF2-40B4-BE49-F238E27FC236}">
                <a16:creationId xmlns:a16="http://schemas.microsoft.com/office/drawing/2014/main" id="{6F076B1D-0269-AFEA-D691-FF3AA38E9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64059" y="3651475"/>
            <a:ext cx="1396482" cy="1396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40C20C-C174-57F5-FFB8-308BBF307684}"/>
              </a:ext>
            </a:extLst>
          </p:cNvPr>
          <p:cNvSpPr txBox="1"/>
          <p:nvPr/>
        </p:nvSpPr>
        <p:spPr>
          <a:xfrm>
            <a:off x="2248502" y="5123666"/>
            <a:ext cx="1334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Red Social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F7CFF-2E64-0670-8E22-D8D6D142A69E}"/>
              </a:ext>
            </a:extLst>
          </p:cNvPr>
          <p:cNvSpPr txBox="1"/>
          <p:nvPr/>
        </p:nvSpPr>
        <p:spPr>
          <a:xfrm>
            <a:off x="5662887" y="5123666"/>
            <a:ext cx="1798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Grafo Películas</a:t>
            </a:r>
          </a:p>
        </p:txBody>
      </p:sp>
      <p:sp>
        <p:nvSpPr>
          <p:cNvPr id="10" name="Plus 9">
            <a:extLst>
              <a:ext uri="{FF2B5EF4-FFF2-40B4-BE49-F238E27FC236}">
                <a16:creationId xmlns:a16="http://schemas.microsoft.com/office/drawing/2014/main" id="{4BFD7A3D-4EEC-A3A9-73D3-40D5DA52580F}"/>
              </a:ext>
            </a:extLst>
          </p:cNvPr>
          <p:cNvSpPr/>
          <p:nvPr/>
        </p:nvSpPr>
        <p:spPr>
          <a:xfrm>
            <a:off x="4177519" y="3846155"/>
            <a:ext cx="1041918" cy="1010609"/>
          </a:xfrm>
          <a:prstGeom prst="mathPlus">
            <a:avLst>
              <a:gd name="adj1" fmla="val 124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  <p:pic>
        <p:nvPicPr>
          <p:cNvPr id="8" name="Graphic 7" descr="Connections outline">
            <a:extLst>
              <a:ext uri="{FF2B5EF4-FFF2-40B4-BE49-F238E27FC236}">
                <a16:creationId xmlns:a16="http://schemas.microsoft.com/office/drawing/2014/main" id="{2B13E013-85D8-8F20-078D-529ED6163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91703" y="3651475"/>
            <a:ext cx="1396482" cy="13964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62D5F0-5DCA-B74B-799F-E5CDF3582D91}"/>
              </a:ext>
            </a:extLst>
          </p:cNvPr>
          <p:cNvSpPr txBox="1"/>
          <p:nvPr/>
        </p:nvSpPr>
        <p:spPr>
          <a:xfrm>
            <a:off x="9250572" y="5124826"/>
            <a:ext cx="208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L" dirty="0"/>
              <a:t>Grafo Geopolítico</a:t>
            </a:r>
          </a:p>
        </p:txBody>
      </p:sp>
      <p:sp>
        <p:nvSpPr>
          <p:cNvPr id="11" name="Plus 10">
            <a:extLst>
              <a:ext uri="{FF2B5EF4-FFF2-40B4-BE49-F238E27FC236}">
                <a16:creationId xmlns:a16="http://schemas.microsoft.com/office/drawing/2014/main" id="{75D83BAD-4707-8C1E-9232-813EFA03BD6D}"/>
              </a:ext>
            </a:extLst>
          </p:cNvPr>
          <p:cNvSpPr/>
          <p:nvPr/>
        </p:nvSpPr>
        <p:spPr>
          <a:xfrm>
            <a:off x="7905163" y="3846155"/>
            <a:ext cx="1041918" cy="1010609"/>
          </a:xfrm>
          <a:prstGeom prst="mathPlus">
            <a:avLst>
              <a:gd name="adj1" fmla="val 12441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90851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F2E1F-0A7D-63C6-ADC8-C749CFC9F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734DD-C2FA-5DD5-2B87-B725726B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Grafos de Conocimiento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226B47-355F-7174-3112-DFBD72ADC5BA}"/>
              </a:ext>
            </a:extLst>
          </p:cNvPr>
          <p:cNvGrpSpPr/>
          <p:nvPr/>
        </p:nvGrpSpPr>
        <p:grpSpPr>
          <a:xfrm>
            <a:off x="3139622" y="1245035"/>
            <a:ext cx="6641444" cy="5609163"/>
            <a:chOff x="3139622" y="1245035"/>
            <a:chExt cx="6641444" cy="5609163"/>
          </a:xfrm>
        </p:grpSpPr>
        <p:pic>
          <p:nvPicPr>
            <p:cNvPr id="5" name="Graphic 4" descr="Connections outline">
              <a:extLst>
                <a:ext uri="{FF2B5EF4-FFF2-40B4-BE49-F238E27FC236}">
                  <a16:creationId xmlns:a16="http://schemas.microsoft.com/office/drawing/2014/main" id="{D120F913-F864-9DCA-6ACE-1D7CE8F19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69243" y="3781971"/>
              <a:ext cx="1396482" cy="1396482"/>
            </a:xfrm>
            <a:prstGeom prst="rect">
              <a:avLst/>
            </a:prstGeom>
          </p:spPr>
        </p:pic>
        <p:pic>
          <p:nvPicPr>
            <p:cNvPr id="8" name="Graphic 7" descr="Connections outline">
              <a:extLst>
                <a:ext uri="{FF2B5EF4-FFF2-40B4-BE49-F238E27FC236}">
                  <a16:creationId xmlns:a16="http://schemas.microsoft.com/office/drawing/2014/main" id="{1E7BD7CD-65B2-4C22-0F7E-B018C9E5F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67282" y="1805135"/>
              <a:ext cx="1396482" cy="1396482"/>
            </a:xfrm>
            <a:prstGeom prst="rect">
              <a:avLst/>
            </a:prstGeom>
          </p:spPr>
        </p:pic>
        <p:pic>
          <p:nvPicPr>
            <p:cNvPr id="9" name="Graphic 8" descr="Connections outline">
              <a:extLst>
                <a:ext uri="{FF2B5EF4-FFF2-40B4-BE49-F238E27FC236}">
                  <a16:creationId xmlns:a16="http://schemas.microsoft.com/office/drawing/2014/main" id="{024BC01E-5AD0-2A59-1B04-043A59262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68771" y="5178453"/>
              <a:ext cx="1396482" cy="1396482"/>
            </a:xfrm>
            <a:prstGeom prst="rect">
              <a:avLst/>
            </a:prstGeom>
          </p:spPr>
        </p:pic>
        <p:pic>
          <p:nvPicPr>
            <p:cNvPr id="10" name="Graphic 9" descr="Connections outline">
              <a:extLst>
                <a:ext uri="{FF2B5EF4-FFF2-40B4-BE49-F238E27FC236}">
                  <a16:creationId xmlns:a16="http://schemas.microsoft.com/office/drawing/2014/main" id="{DBD437B5-22EF-A45B-46A9-6C7604046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96698" y="1805135"/>
              <a:ext cx="1396482" cy="1396482"/>
            </a:xfrm>
            <a:prstGeom prst="rect">
              <a:avLst/>
            </a:prstGeom>
          </p:spPr>
        </p:pic>
        <p:pic>
          <p:nvPicPr>
            <p:cNvPr id="11" name="Graphic 10" descr="Connections outline">
              <a:extLst>
                <a:ext uri="{FF2B5EF4-FFF2-40B4-BE49-F238E27FC236}">
                  <a16:creationId xmlns:a16="http://schemas.microsoft.com/office/drawing/2014/main" id="{36E150B5-C748-E9E9-073F-A965D86DC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483718" y="3781971"/>
              <a:ext cx="1396482" cy="139648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3A4B6C2-B087-0952-C46F-EA6303FDC8C9}"/>
                </a:ext>
              </a:extLst>
            </p:cNvPr>
            <p:cNvSpPr txBox="1"/>
            <p:nvPr/>
          </p:nvSpPr>
          <p:spPr>
            <a:xfrm>
              <a:off x="8309202" y="5212793"/>
              <a:ext cx="1334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/>
                <a:t>Red Social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D40F54E-1D7C-0EA9-9C1D-825E963D16F4}"/>
                </a:ext>
              </a:extLst>
            </p:cNvPr>
            <p:cNvSpPr txBox="1"/>
            <p:nvPr/>
          </p:nvSpPr>
          <p:spPr>
            <a:xfrm>
              <a:off x="5767599" y="6484866"/>
              <a:ext cx="1798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/>
                <a:t>Grafo Películas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CC280F-F8F0-F67E-3BC8-951FCD9EBF85}"/>
                </a:ext>
              </a:extLst>
            </p:cNvPr>
            <p:cNvSpPr txBox="1"/>
            <p:nvPr/>
          </p:nvSpPr>
          <p:spPr>
            <a:xfrm>
              <a:off x="3139622" y="5178453"/>
              <a:ext cx="20846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/>
                <a:t>Grafo Geopolítico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A811DE-AF19-2C81-0AA4-016688DC4759}"/>
                </a:ext>
              </a:extLst>
            </p:cNvPr>
            <p:cNvSpPr txBox="1"/>
            <p:nvPr/>
          </p:nvSpPr>
          <p:spPr>
            <a:xfrm>
              <a:off x="4347568" y="3070780"/>
              <a:ext cx="20947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/>
                <a:t>Grafo Relaciones </a:t>
              </a:r>
            </a:p>
            <a:p>
              <a:pPr algn="ctr"/>
              <a:r>
                <a:rPr lang="en-CL" dirty="0"/>
                <a:t>Comerciales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7A83EA-7A62-87C4-73A4-6A995B1CBB98}"/>
                </a:ext>
              </a:extLst>
            </p:cNvPr>
            <p:cNvSpPr txBox="1"/>
            <p:nvPr/>
          </p:nvSpPr>
          <p:spPr>
            <a:xfrm>
              <a:off x="6856390" y="3124267"/>
              <a:ext cx="22926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L" dirty="0"/>
                <a:t>Grafo de Productos</a:t>
              </a:r>
            </a:p>
          </p:txBody>
        </p:sp>
        <p:sp>
          <p:nvSpPr>
            <p:cNvPr id="17" name="Circular Arrow 16">
              <a:extLst>
                <a:ext uri="{FF2B5EF4-FFF2-40B4-BE49-F238E27FC236}">
                  <a16:creationId xmlns:a16="http://schemas.microsoft.com/office/drawing/2014/main" id="{032D3821-634E-BC71-3949-816F76AB8666}"/>
                </a:ext>
              </a:extLst>
            </p:cNvPr>
            <p:cNvSpPr/>
            <p:nvPr/>
          </p:nvSpPr>
          <p:spPr>
            <a:xfrm rot="4615886">
              <a:off x="8059568" y="2228212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18" name="Circular Arrow 17">
              <a:extLst>
                <a:ext uri="{FF2B5EF4-FFF2-40B4-BE49-F238E27FC236}">
                  <a16:creationId xmlns:a16="http://schemas.microsoft.com/office/drawing/2014/main" id="{EBB68929-9714-17E3-6857-C01619516CD9}"/>
                </a:ext>
              </a:extLst>
            </p:cNvPr>
            <p:cNvSpPr/>
            <p:nvPr/>
          </p:nvSpPr>
          <p:spPr>
            <a:xfrm rot="9494629">
              <a:off x="7366809" y="5146028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19" name="Circular Arrow 18">
              <a:extLst>
                <a:ext uri="{FF2B5EF4-FFF2-40B4-BE49-F238E27FC236}">
                  <a16:creationId xmlns:a16="http://schemas.microsoft.com/office/drawing/2014/main" id="{6FAA8F99-44FB-3D09-10F6-82D60634D272}"/>
                </a:ext>
              </a:extLst>
            </p:cNvPr>
            <p:cNvSpPr/>
            <p:nvPr/>
          </p:nvSpPr>
          <p:spPr>
            <a:xfrm rot="12299926">
              <a:off x="4128795" y="5097589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20" name="Circular Arrow 19">
              <a:extLst>
                <a:ext uri="{FF2B5EF4-FFF2-40B4-BE49-F238E27FC236}">
                  <a16:creationId xmlns:a16="http://schemas.microsoft.com/office/drawing/2014/main" id="{8D34388D-D65B-4D4F-AD1E-33B21D478C38}"/>
                </a:ext>
              </a:extLst>
            </p:cNvPr>
            <p:cNvSpPr/>
            <p:nvPr/>
          </p:nvSpPr>
          <p:spPr>
            <a:xfrm rot="18312530">
              <a:off x="3272630" y="2344308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  <p:sp>
          <p:nvSpPr>
            <p:cNvPr id="21" name="Circular Arrow 20">
              <a:extLst>
                <a:ext uri="{FF2B5EF4-FFF2-40B4-BE49-F238E27FC236}">
                  <a16:creationId xmlns:a16="http://schemas.microsoft.com/office/drawing/2014/main" id="{773FF16F-E1E9-9887-D654-FB25FADE78AD}"/>
                </a:ext>
              </a:extLst>
            </p:cNvPr>
            <p:cNvSpPr/>
            <p:nvPr/>
          </p:nvSpPr>
          <p:spPr>
            <a:xfrm rot="364156">
              <a:off x="5869991" y="1245035"/>
              <a:ext cx="1884783" cy="1558212"/>
            </a:xfrm>
            <a:prstGeom prst="circularArrow">
              <a:avLst>
                <a:gd name="adj1" fmla="val 4268"/>
                <a:gd name="adj2" fmla="val 715310"/>
                <a:gd name="adj3" fmla="val 20546221"/>
                <a:gd name="adj4" fmla="val 10670436"/>
                <a:gd name="adj5" fmla="val 6136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L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424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23BB7E73-E730-42EA-AACE-D1E323EA5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1F6C2E9-B316-4410-88E5-74F044FC3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3D07262-43A6-451F-9B19-77B943C63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C155E-2E3E-4141-8817-787CF3AD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>
            <a:normAutofit/>
          </a:bodyPr>
          <a:lstStyle/>
          <a:p>
            <a:r>
              <a:rPr lang="en-US" dirty="0"/>
              <a:t>¿Por </a:t>
            </a:r>
            <a:r>
              <a:rPr lang="en-US" dirty="0" err="1"/>
              <a:t>qué</a:t>
            </a:r>
            <a:r>
              <a:rPr lang="en-US" dirty="0"/>
              <a:t> </a:t>
            </a:r>
            <a:r>
              <a:rPr lang="en-US" dirty="0" err="1"/>
              <a:t>Grafos</a:t>
            </a:r>
            <a:r>
              <a:rPr lang="en-US" dirty="0"/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F7E2307-DCBD-46E5-A230-49E75298BA53}"/>
              </a:ext>
            </a:extLst>
          </p:cNvPr>
          <p:cNvSpPr/>
          <p:nvPr/>
        </p:nvSpPr>
        <p:spPr>
          <a:xfrm>
            <a:off x="1897918" y="2960199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516736F-71EA-4585-9243-683D19FB6DA7}"/>
              </a:ext>
            </a:extLst>
          </p:cNvPr>
          <p:cNvSpPr/>
          <p:nvPr/>
        </p:nvSpPr>
        <p:spPr>
          <a:xfrm>
            <a:off x="2793146" y="2960199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C1993D9-22FC-4543-959D-BC13E015D485}"/>
              </a:ext>
            </a:extLst>
          </p:cNvPr>
          <p:cNvSpPr/>
          <p:nvPr/>
        </p:nvSpPr>
        <p:spPr>
          <a:xfrm>
            <a:off x="3691748" y="2960199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C7FD26-EE6B-45D2-9F7B-56ADCE69C6D8}"/>
              </a:ext>
            </a:extLst>
          </p:cNvPr>
          <p:cNvCxnSpPr>
            <a:stCxn id="5" idx="6"/>
            <a:endCxn id="6" idx="2"/>
          </p:cNvCxnSpPr>
          <p:nvPr/>
        </p:nvCxnSpPr>
        <p:spPr>
          <a:xfrm>
            <a:off x="2345916" y="3184198"/>
            <a:ext cx="44723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CE34D4-00F8-4544-BD83-AFF266E229D1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>
          <a:xfrm>
            <a:off x="3241144" y="3184198"/>
            <a:ext cx="45060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3" name="Graphic 12" descr="Table outline">
            <a:extLst>
              <a:ext uri="{FF2B5EF4-FFF2-40B4-BE49-F238E27FC236}">
                <a16:creationId xmlns:a16="http://schemas.microsoft.com/office/drawing/2014/main" id="{7AAEE7E8-F2F5-44FB-AD21-F10B17D9D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3068" y="3873065"/>
            <a:ext cx="758610" cy="758610"/>
          </a:xfrm>
          <a:prstGeom prst="rect">
            <a:avLst/>
          </a:prstGeom>
        </p:spPr>
      </p:pic>
      <p:pic>
        <p:nvPicPr>
          <p:cNvPr id="14" name="Graphic 13" descr="Table outline">
            <a:extLst>
              <a:ext uri="{FF2B5EF4-FFF2-40B4-BE49-F238E27FC236}">
                <a16:creationId xmlns:a16="http://schemas.microsoft.com/office/drawing/2014/main" id="{F7990CFD-65B2-4037-8696-AFE1F140C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37840" y="3873065"/>
            <a:ext cx="758610" cy="758610"/>
          </a:xfrm>
          <a:prstGeom prst="rect">
            <a:avLst/>
          </a:prstGeom>
        </p:spPr>
      </p:pic>
      <p:pic>
        <p:nvPicPr>
          <p:cNvPr id="15" name="Graphic 14" descr="Table outline">
            <a:extLst>
              <a:ext uri="{FF2B5EF4-FFF2-40B4-BE49-F238E27FC236}">
                <a16:creationId xmlns:a16="http://schemas.microsoft.com/office/drawing/2014/main" id="{B16CDC56-46FC-4F17-A99E-DFF177799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42612" y="3873065"/>
            <a:ext cx="758610" cy="75861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45757EF-2E2B-4C91-87B1-C29DA1F8917F}"/>
              </a:ext>
            </a:extLst>
          </p:cNvPr>
          <p:cNvCxnSpPr>
            <a:cxnSpLocks/>
          </p:cNvCxnSpPr>
          <p:nvPr/>
        </p:nvCxnSpPr>
        <p:spPr>
          <a:xfrm>
            <a:off x="2417236" y="4080253"/>
            <a:ext cx="3759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8CD6765-EE0B-43A2-8EC0-2B6295AAC4FD}"/>
              </a:ext>
            </a:extLst>
          </p:cNvPr>
          <p:cNvCxnSpPr>
            <a:cxnSpLocks/>
          </p:cNvCxnSpPr>
          <p:nvPr/>
        </p:nvCxnSpPr>
        <p:spPr>
          <a:xfrm>
            <a:off x="2417236" y="4080253"/>
            <a:ext cx="403070" cy="165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EFEAA0C-C41E-4565-9371-76A80FDAEA56}"/>
              </a:ext>
            </a:extLst>
          </p:cNvPr>
          <p:cNvCxnSpPr>
            <a:cxnSpLocks/>
          </p:cNvCxnSpPr>
          <p:nvPr/>
        </p:nvCxnSpPr>
        <p:spPr>
          <a:xfrm>
            <a:off x="2417236" y="4080253"/>
            <a:ext cx="403070" cy="3097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A1F1F48-A6DC-4BF5-BF9A-CC85D9C04AD8}"/>
              </a:ext>
            </a:extLst>
          </p:cNvPr>
          <p:cNvCxnSpPr>
            <a:cxnSpLocks/>
          </p:cNvCxnSpPr>
          <p:nvPr/>
        </p:nvCxnSpPr>
        <p:spPr>
          <a:xfrm flipV="1">
            <a:off x="2400190" y="4111461"/>
            <a:ext cx="420116" cy="1347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415DDD6-06AE-458F-A6DF-B157324A808D}"/>
              </a:ext>
            </a:extLst>
          </p:cNvPr>
          <p:cNvCxnSpPr>
            <a:cxnSpLocks/>
          </p:cNvCxnSpPr>
          <p:nvPr/>
        </p:nvCxnSpPr>
        <p:spPr>
          <a:xfrm>
            <a:off x="2400190" y="4246246"/>
            <a:ext cx="420116" cy="33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180FE81-F564-46BF-9A89-E7D89D58F570}"/>
              </a:ext>
            </a:extLst>
          </p:cNvPr>
          <p:cNvCxnSpPr>
            <a:cxnSpLocks/>
          </p:cNvCxnSpPr>
          <p:nvPr/>
        </p:nvCxnSpPr>
        <p:spPr>
          <a:xfrm>
            <a:off x="2383385" y="4246246"/>
            <a:ext cx="436921" cy="167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1DA7374-8762-4637-B472-8C9B1DFE6959}"/>
              </a:ext>
            </a:extLst>
          </p:cNvPr>
          <p:cNvCxnSpPr>
            <a:cxnSpLocks/>
          </p:cNvCxnSpPr>
          <p:nvPr/>
        </p:nvCxnSpPr>
        <p:spPr>
          <a:xfrm flipV="1">
            <a:off x="2400190" y="4134304"/>
            <a:ext cx="392957" cy="2557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276CD02-7804-4900-B3EF-6D6936E4DB30}"/>
              </a:ext>
            </a:extLst>
          </p:cNvPr>
          <p:cNvCxnSpPr>
            <a:cxnSpLocks/>
          </p:cNvCxnSpPr>
          <p:nvPr/>
        </p:nvCxnSpPr>
        <p:spPr>
          <a:xfrm>
            <a:off x="2400190" y="4390052"/>
            <a:ext cx="392957" cy="312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59F270E-1BD1-4DED-9F9B-1E7737B9D753}"/>
              </a:ext>
            </a:extLst>
          </p:cNvPr>
          <p:cNvCxnSpPr>
            <a:cxnSpLocks/>
          </p:cNvCxnSpPr>
          <p:nvPr/>
        </p:nvCxnSpPr>
        <p:spPr>
          <a:xfrm>
            <a:off x="3284050" y="4080253"/>
            <a:ext cx="37591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76CCAEC-9368-4D97-AA68-15EA6BE16CFF}"/>
              </a:ext>
            </a:extLst>
          </p:cNvPr>
          <p:cNvCxnSpPr>
            <a:cxnSpLocks/>
          </p:cNvCxnSpPr>
          <p:nvPr/>
        </p:nvCxnSpPr>
        <p:spPr>
          <a:xfrm>
            <a:off x="3284050" y="4080253"/>
            <a:ext cx="403070" cy="1659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7D2DA92-0A93-4B72-938E-FF23FBCAC14C}"/>
              </a:ext>
            </a:extLst>
          </p:cNvPr>
          <p:cNvCxnSpPr>
            <a:cxnSpLocks/>
          </p:cNvCxnSpPr>
          <p:nvPr/>
        </p:nvCxnSpPr>
        <p:spPr>
          <a:xfrm>
            <a:off x="3284050" y="4080253"/>
            <a:ext cx="403070" cy="3097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3C5D9AA-3624-4757-81F3-88A61C35965C}"/>
              </a:ext>
            </a:extLst>
          </p:cNvPr>
          <p:cNvCxnSpPr>
            <a:cxnSpLocks/>
          </p:cNvCxnSpPr>
          <p:nvPr/>
        </p:nvCxnSpPr>
        <p:spPr>
          <a:xfrm flipV="1">
            <a:off x="3267004" y="4111461"/>
            <a:ext cx="420116" cy="1347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B997C6F-DF95-4968-AF2E-F0FDB347EDFD}"/>
              </a:ext>
            </a:extLst>
          </p:cNvPr>
          <p:cNvCxnSpPr>
            <a:cxnSpLocks/>
          </p:cNvCxnSpPr>
          <p:nvPr/>
        </p:nvCxnSpPr>
        <p:spPr>
          <a:xfrm>
            <a:off x="3267004" y="4246246"/>
            <a:ext cx="420116" cy="336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BB74319-8F49-4E0E-8172-114AFAD4E096}"/>
              </a:ext>
            </a:extLst>
          </p:cNvPr>
          <p:cNvCxnSpPr>
            <a:cxnSpLocks/>
          </p:cNvCxnSpPr>
          <p:nvPr/>
        </p:nvCxnSpPr>
        <p:spPr>
          <a:xfrm>
            <a:off x="3250199" y="4246246"/>
            <a:ext cx="436921" cy="167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A7EF770-FE8E-4040-AA38-093069360BD4}"/>
              </a:ext>
            </a:extLst>
          </p:cNvPr>
          <p:cNvCxnSpPr>
            <a:cxnSpLocks/>
          </p:cNvCxnSpPr>
          <p:nvPr/>
        </p:nvCxnSpPr>
        <p:spPr>
          <a:xfrm flipV="1">
            <a:off x="3267004" y="4134304"/>
            <a:ext cx="392957" cy="2557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E0A0E433-0FB3-4900-A443-01A5C8773690}"/>
              </a:ext>
            </a:extLst>
          </p:cNvPr>
          <p:cNvCxnSpPr>
            <a:cxnSpLocks/>
          </p:cNvCxnSpPr>
          <p:nvPr/>
        </p:nvCxnSpPr>
        <p:spPr>
          <a:xfrm>
            <a:off x="3267004" y="4390052"/>
            <a:ext cx="392957" cy="312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470E7CB-EFB6-4D37-8E9F-A43345FB602B}"/>
              </a:ext>
            </a:extLst>
          </p:cNvPr>
          <p:cNvSpPr txBox="1"/>
          <p:nvPr/>
        </p:nvSpPr>
        <p:spPr>
          <a:xfrm>
            <a:off x="1460449" y="5029093"/>
            <a:ext cx="3296095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4904">
              <a:spcAft>
                <a:spcPts val="600"/>
              </a:spcAft>
            </a:pPr>
            <a:r>
              <a:rPr lang="en-US" sz="1476" kern="1200" dirty="0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Es </a:t>
            </a:r>
            <a:r>
              <a:rPr lang="en-US" sz="1476" kern="1200" dirty="0" err="1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más</a:t>
            </a:r>
            <a:r>
              <a:rPr lang="en-US" sz="1476" kern="1200" dirty="0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 simple </a:t>
            </a:r>
            <a:r>
              <a:rPr lang="en-US" sz="1476" kern="1200" dirty="0" err="1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encontrar</a:t>
            </a:r>
            <a:r>
              <a:rPr lang="en-US" sz="1476" kern="1200" dirty="0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 </a:t>
            </a:r>
            <a:r>
              <a:rPr lang="en-US" sz="1476" kern="1200" dirty="0" err="1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relaciones</a:t>
            </a:r>
            <a:endParaRPr lang="en-US" dirty="0">
              <a:ea typeface="Malgun Gothic" panose="020B0503020000020004" pitchFamily="34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E37E8AF-45AC-4B16-B6C5-35DB7E3888C0}"/>
              </a:ext>
            </a:extLst>
          </p:cNvPr>
          <p:cNvSpPr txBox="1"/>
          <p:nvPr/>
        </p:nvSpPr>
        <p:spPr>
          <a:xfrm>
            <a:off x="5327434" y="5037579"/>
            <a:ext cx="2670988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4904">
              <a:spcAft>
                <a:spcPts val="600"/>
              </a:spcAft>
            </a:pPr>
            <a:r>
              <a:rPr lang="en-US" sz="1476" kern="1200" dirty="0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Mayor </a:t>
            </a:r>
            <a:r>
              <a:rPr lang="en-US" sz="1476" kern="1200" dirty="0" err="1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flexibilidad</a:t>
            </a:r>
            <a:r>
              <a:rPr lang="en-US" sz="1476" kern="1200" dirty="0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 y </a:t>
            </a:r>
            <a:r>
              <a:rPr lang="en-US" sz="1476" kern="1200" dirty="0" err="1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variedad</a:t>
            </a:r>
            <a:endParaRPr lang="en-US" dirty="0">
              <a:ea typeface="Malgun Gothic" panose="020B0503020000020004" pitchFamily="34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BAE2C5-947E-49B0-83A5-6D5DAAB94244}"/>
              </a:ext>
            </a:extLst>
          </p:cNvPr>
          <p:cNvSpPr txBox="1"/>
          <p:nvPr/>
        </p:nvSpPr>
        <p:spPr>
          <a:xfrm>
            <a:off x="9340540" y="5029093"/>
            <a:ext cx="1852302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74904">
              <a:spcAft>
                <a:spcPts val="600"/>
              </a:spcAft>
            </a:pPr>
            <a:r>
              <a:rPr lang="en-US" sz="1476" kern="1200" dirty="0" err="1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Analítica</a:t>
            </a:r>
            <a:r>
              <a:rPr lang="en-US" sz="1476" kern="1200" dirty="0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 de </a:t>
            </a:r>
            <a:r>
              <a:rPr lang="en-US" sz="1476" kern="1200" dirty="0" err="1">
                <a:solidFill>
                  <a:schemeClr val="tx1"/>
                </a:solidFill>
                <a:ea typeface="Malgun Gothic" panose="020B0503020000020004" pitchFamily="34" charset="-127"/>
                <a:cs typeface="+mn-cs"/>
              </a:rPr>
              <a:t>Grafos</a:t>
            </a:r>
            <a:endParaRPr lang="en-US" dirty="0">
              <a:ea typeface="Malgun Gothic" panose="020B0503020000020004" pitchFamily="34" charset="-127"/>
            </a:endParaRPr>
          </a:p>
        </p:txBody>
      </p:sp>
      <p:pic>
        <p:nvPicPr>
          <p:cNvPr id="63" name="Picture 62" descr="A network of colored circles and lines&#10;&#10;Description automatically generated">
            <a:extLst>
              <a:ext uri="{FF2B5EF4-FFF2-40B4-BE49-F238E27FC236}">
                <a16:creationId xmlns:a16="http://schemas.microsoft.com/office/drawing/2014/main" id="{BAA0D91A-020F-4E75-9678-7B3D8F5E4A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596" y="2883962"/>
            <a:ext cx="2283733" cy="1374981"/>
          </a:xfrm>
          <a:prstGeom prst="rect">
            <a:avLst/>
          </a:prstGeom>
        </p:spPr>
      </p:pic>
      <p:sp>
        <p:nvSpPr>
          <p:cNvPr id="64" name="Oval 63">
            <a:extLst>
              <a:ext uri="{FF2B5EF4-FFF2-40B4-BE49-F238E27FC236}">
                <a16:creationId xmlns:a16="http://schemas.microsoft.com/office/drawing/2014/main" id="{7A9E0092-4DBC-4C89-9727-EBDE8EF2FA79}"/>
              </a:ext>
            </a:extLst>
          </p:cNvPr>
          <p:cNvSpPr/>
          <p:nvPr/>
        </p:nvSpPr>
        <p:spPr>
          <a:xfrm>
            <a:off x="7082643" y="2829636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3E30E1D-03F4-4229-9C0A-B255B2EEA82C}"/>
              </a:ext>
            </a:extLst>
          </p:cNvPr>
          <p:cNvSpPr/>
          <p:nvPr/>
        </p:nvSpPr>
        <p:spPr>
          <a:xfrm>
            <a:off x="5739418" y="4019510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95AC383-F820-49DE-87E4-51F5ED57DA7C}"/>
              </a:ext>
            </a:extLst>
          </p:cNvPr>
          <p:cNvSpPr/>
          <p:nvPr/>
        </p:nvSpPr>
        <p:spPr>
          <a:xfrm>
            <a:off x="7118080" y="4019510"/>
            <a:ext cx="447998" cy="447998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487BD60-92C4-4DA8-9198-7D8768C02D9A}"/>
              </a:ext>
            </a:extLst>
          </p:cNvPr>
          <p:cNvCxnSpPr>
            <a:cxnSpLocks/>
            <a:stCxn id="65" idx="7"/>
            <a:endCxn id="64" idx="3"/>
          </p:cNvCxnSpPr>
          <p:nvPr/>
        </p:nvCxnSpPr>
        <p:spPr>
          <a:xfrm flipV="1">
            <a:off x="6121808" y="3212026"/>
            <a:ext cx="1026443" cy="8730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E9D5D68-AD21-4C76-91C3-649D530FD7B0}"/>
              </a:ext>
            </a:extLst>
          </p:cNvPr>
          <p:cNvCxnSpPr>
            <a:cxnSpLocks/>
            <a:stCxn id="65" idx="6"/>
            <a:endCxn id="66" idx="2"/>
          </p:cNvCxnSpPr>
          <p:nvPr/>
        </p:nvCxnSpPr>
        <p:spPr>
          <a:xfrm>
            <a:off x="6187416" y="4243509"/>
            <a:ext cx="930664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7" name="Action Button: Help 7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6745E55-C44B-4E2F-BF6C-7601E4D9A3BA}"/>
              </a:ext>
            </a:extLst>
          </p:cNvPr>
          <p:cNvSpPr/>
          <p:nvPr/>
        </p:nvSpPr>
        <p:spPr>
          <a:xfrm>
            <a:off x="6515563" y="3506562"/>
            <a:ext cx="238932" cy="238932"/>
          </a:xfrm>
          <a:prstGeom prst="actionButtonHelp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0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59" grpId="0"/>
      <p:bldP spid="60" grpId="0"/>
      <p:bldP spid="61" grpId="0"/>
      <p:bldP spid="64" grpId="0" animBg="1"/>
      <p:bldP spid="65" grpId="0" animBg="1"/>
      <p:bldP spid="66" grpId="0" animBg="1"/>
      <p:bldP spid="77" grpId="0" animBg="1"/>
    </p:bldLst>
  </p:timing>
</p:sld>
</file>

<file path=ppt/theme/theme1.xml><?xml version="1.0" encoding="utf-8"?>
<a:theme xmlns:a="http://schemas.openxmlformats.org/drawingml/2006/main" name="InterweaveVTI">
  <a:themeElements>
    <a:clrScheme name="Interweave-R1">
      <a:dk1>
        <a:srgbClr val="000000"/>
      </a:dk1>
      <a:lt1>
        <a:srgbClr val="FFFFFF"/>
      </a:lt1>
      <a:dk2>
        <a:srgbClr val="292C2D"/>
      </a:dk2>
      <a:lt2>
        <a:srgbClr val="DDDEDD"/>
      </a:lt2>
      <a:accent1>
        <a:srgbClr val="0BA5E8"/>
      </a:accent1>
      <a:accent2>
        <a:srgbClr val="5066E1"/>
      </a:accent2>
      <a:accent3>
        <a:srgbClr val="894EC0"/>
      </a:accent3>
      <a:accent4>
        <a:srgbClr val="E54196"/>
      </a:accent4>
      <a:accent5>
        <a:srgbClr val="BE4449"/>
      </a:accent5>
      <a:accent6>
        <a:srgbClr val="F55822"/>
      </a:accent6>
      <a:hlink>
        <a:srgbClr val="C22DD8"/>
      </a:hlink>
      <a:folHlink>
        <a:srgbClr val="737F82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2881</TotalTime>
  <Words>1852</Words>
  <Application>Microsoft Macintosh PowerPoint</Application>
  <PresentationFormat>Widescreen</PresentationFormat>
  <Paragraphs>313</Paragraphs>
  <Slides>44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Malgun Gothic</vt:lpstr>
      <vt:lpstr>Malgun Gothic Semilight</vt:lpstr>
      <vt:lpstr>Aptos</vt:lpstr>
      <vt:lpstr>Arial</vt:lpstr>
      <vt:lpstr>Avenir Next</vt:lpstr>
      <vt:lpstr>Cambria Math</vt:lpstr>
      <vt:lpstr>Century Gothic</vt:lpstr>
      <vt:lpstr>Consolas</vt:lpstr>
      <vt:lpstr>Courier New</vt:lpstr>
      <vt:lpstr>Menlo</vt:lpstr>
      <vt:lpstr>Neue Haas Grotesk Text Pro</vt:lpstr>
      <vt:lpstr>InterweaveVTI</vt:lpstr>
      <vt:lpstr>Mirando el Mundo Real a través de los Grafos</vt:lpstr>
      <vt:lpstr>Grafos de Conocimiento</vt:lpstr>
      <vt:lpstr>Grafos de Conocimiento</vt:lpstr>
      <vt:lpstr>Grafos de Conocimiento</vt:lpstr>
      <vt:lpstr>Grafos de Conocimiento</vt:lpstr>
      <vt:lpstr>Grafos de Conocimiento</vt:lpstr>
      <vt:lpstr>Grafos de Conocimiento</vt:lpstr>
      <vt:lpstr>Grafos de Conocimiento</vt:lpstr>
      <vt:lpstr>¿Por qué Grafos?</vt:lpstr>
      <vt:lpstr>Grafos de Conocimiento en el Mundo Real</vt:lpstr>
      <vt:lpstr>Grafos de Conocimiento en el Mundo Real</vt:lpstr>
      <vt:lpstr>Grafos de Conocimiento en el Mundo Real</vt:lpstr>
      <vt:lpstr>¿Quiénes usan esto?</vt:lpstr>
      <vt:lpstr>¿Quiénes usan esto?</vt:lpstr>
      <vt:lpstr>¿Quiénes usan esto?</vt:lpstr>
      <vt:lpstr>¿Quienes usan esto?</vt:lpstr>
      <vt:lpstr>TelarKG</vt:lpstr>
      <vt:lpstr>¿Quienes usan esto?</vt:lpstr>
      <vt:lpstr>¿Quiénes están Desarrollando Grafos?</vt:lpstr>
      <vt:lpstr>Mirando el Mundo Real a través de los Grafos</vt:lpstr>
      <vt:lpstr>Mirando el Mundo Real a través de los Grafos</vt:lpstr>
      <vt:lpstr>El Mundo Real…</vt:lpstr>
      <vt:lpstr>El Mundo Real…</vt:lpstr>
      <vt:lpstr>El Mundo Real…</vt:lpstr>
      <vt:lpstr>El Mundo Real…</vt:lpstr>
      <vt:lpstr>El Mundo Real…</vt:lpstr>
      <vt:lpstr>El Mundo Real es Complicado</vt:lpstr>
      <vt:lpstr>¿Qué hacemos al respecto?</vt:lpstr>
      <vt:lpstr>Ejemplo de “hacer funcionar las tecnologías en el mundo real”</vt:lpstr>
      <vt:lpstr>¿Qué hemos hecho y qué podemos hacer para usar datos reales?</vt:lpstr>
      <vt:lpstr>Un Grafo de Conocimiento Multimodal</vt:lpstr>
      <vt:lpstr>Búsqueda por Similitud y Clústering en Bases de Datos de Grafos</vt:lpstr>
      <vt:lpstr>Un Grafo de Conocimiento Multimodal + Búsqueda por Similitud</vt:lpstr>
      <vt:lpstr>Búsqueda por Similitud y Clústering en Bases de Datos de Grafos</vt:lpstr>
      <vt:lpstr>Búsqueda por Similitud y Clústering en Bases de Datos de Grafos</vt:lpstr>
      <vt:lpstr>Búsqueda por Similitud y Clústering en Bases de Datos de Grafos</vt:lpstr>
      <vt:lpstr>Búsqueda en el Grafo + Búsqueda por Similitud</vt:lpstr>
      <vt:lpstr>Búsqueda en el Grafo + Búsqueda por Similitud</vt:lpstr>
      <vt:lpstr>Búsqueda en el Grafo + Embeddings de Grafo</vt:lpstr>
      <vt:lpstr>Uso de Mapeos para Consultas Distribuidas</vt:lpstr>
      <vt:lpstr>Traducción de Consultas</vt:lpstr>
      <vt:lpstr>Extracción de Grafos desde Bases de Datos Legadas</vt:lpstr>
      <vt:lpstr>Extracción de Grafos desde Texto</vt:lpstr>
      <vt:lpstr>Take 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Mirando el Mundo Real a través de los Grafos</dc:title>
  <dc:creator>Sebastian Camilo Ferrada Aliaga (sebastian.ferrada)</dc:creator>
  <cp:lastModifiedBy>Sebastian Camilo Ferrada Aliaga (sebastian.ferrada)</cp:lastModifiedBy>
  <cp:revision>7</cp:revision>
  <dcterms:created xsi:type="dcterms:W3CDTF">2024-04-09T18:27:05Z</dcterms:created>
  <dcterms:modified xsi:type="dcterms:W3CDTF">2024-04-11T19:50:54Z</dcterms:modified>
</cp:coreProperties>
</file>