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6" r:id="rId14"/>
    <p:sldId id="270" r:id="rId15"/>
    <p:sldId id="277" r:id="rId16"/>
    <p:sldId id="271" r:id="rId17"/>
    <p:sldId id="278" r:id="rId18"/>
    <p:sldId id="272" r:id="rId19"/>
    <p:sldId id="386" r:id="rId20"/>
    <p:sldId id="274" r:id="rId21"/>
    <p:sldId id="387" r:id="rId22"/>
    <p:sldId id="275" r:id="rId23"/>
  </p:sldIdLst>
  <p:sldSz cx="12192000" cy="6858000"/>
  <p:notesSz cx="6858000" cy="9144000"/>
  <p:defaultTextStyle>
    <a:defPPr>
      <a:defRPr lang="en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2B93"/>
    <a:srgbClr val="196B24"/>
    <a:srgbClr val="000000"/>
    <a:srgbClr val="E97132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/>
    <p:restoredTop sz="94722"/>
  </p:normalViewPr>
  <p:slideViewPr>
    <p:cSldViewPr snapToGrid="0">
      <p:cViewPr>
        <p:scale>
          <a:sx n="120" d="100"/>
          <a:sy n="120" d="100"/>
        </p:scale>
        <p:origin x="49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FDD37-DEC5-44C1-8A38-1C3AD151ADE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363E9D-598F-47F5-91BA-A53035F576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err="1"/>
            <a:t>TelarKG</a:t>
          </a:r>
          <a:r>
            <a:rPr lang="en-US" sz="1600" dirty="0"/>
            <a:t> is a historical and political archive that stores online and offline political discussions and voting history.</a:t>
          </a:r>
        </a:p>
      </dgm:t>
    </dgm:pt>
    <dgm:pt modelId="{DA14D8E5-5260-41B7-972D-AE584C9DBE3C}" type="parTrans" cxnId="{20EAC59D-F764-4130-9231-74825471BE35}">
      <dgm:prSet/>
      <dgm:spPr/>
      <dgm:t>
        <a:bodyPr/>
        <a:lstStyle/>
        <a:p>
          <a:endParaRPr lang="en-US"/>
        </a:p>
      </dgm:t>
    </dgm:pt>
    <dgm:pt modelId="{5DB57368-FBE3-4EC7-9FB0-D068C3A64442}" type="sibTrans" cxnId="{20EAC59D-F764-4130-9231-74825471BE35}">
      <dgm:prSet/>
      <dgm:spPr/>
      <dgm:t>
        <a:bodyPr/>
        <a:lstStyle/>
        <a:p>
          <a:endParaRPr lang="en-US"/>
        </a:p>
      </dgm:t>
    </dgm:pt>
    <dgm:pt modelId="{D0075D27-6E8E-4914-8E7A-09908EFADB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TelarKG is a pioneering effort to encode and archive political discussion that can be extended to other levels (e.g., parliament).</a:t>
          </a:r>
        </a:p>
      </dgm:t>
    </dgm:pt>
    <dgm:pt modelId="{0FF09817-66AB-423E-ADAD-A0EFE0183127}" type="parTrans" cxnId="{F9F6AACA-2907-452D-8F4A-35DBAD61FF90}">
      <dgm:prSet/>
      <dgm:spPr/>
      <dgm:t>
        <a:bodyPr/>
        <a:lstStyle/>
        <a:p>
          <a:endParaRPr lang="en-US"/>
        </a:p>
      </dgm:t>
    </dgm:pt>
    <dgm:pt modelId="{4379D781-7925-47CA-8170-1B54159CD999}" type="sibTrans" cxnId="{F9F6AACA-2907-452D-8F4A-35DBAD61FF90}">
      <dgm:prSet/>
      <dgm:spPr/>
      <dgm:t>
        <a:bodyPr/>
        <a:lstStyle/>
        <a:p>
          <a:endParaRPr lang="en-US"/>
        </a:p>
      </dgm:t>
    </dgm:pt>
    <dgm:pt modelId="{85CCF4BF-DFD7-4963-811B-8F297151E5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leverage MillenniumDB’s vector stores and efficient similarity search capabilities to perform richer analysis.</a:t>
          </a:r>
        </a:p>
      </dgm:t>
    </dgm:pt>
    <dgm:pt modelId="{9FDAF0E7-80C9-4161-8CD8-611872C5CD5E}" type="parTrans" cxnId="{4767E3BB-5AE4-467A-867C-E08E1ADCCF19}">
      <dgm:prSet/>
      <dgm:spPr/>
      <dgm:t>
        <a:bodyPr/>
        <a:lstStyle/>
        <a:p>
          <a:endParaRPr lang="en-US"/>
        </a:p>
      </dgm:t>
    </dgm:pt>
    <dgm:pt modelId="{0EE5423C-9603-48F1-A409-2A5E268BCE3E}" type="sibTrans" cxnId="{4767E3BB-5AE4-467A-867C-E08E1ADCCF19}">
      <dgm:prSet/>
      <dgm:spPr/>
      <dgm:t>
        <a:bodyPr/>
        <a:lstStyle/>
        <a:p>
          <a:endParaRPr lang="en-US"/>
        </a:p>
      </dgm:t>
    </dgm:pt>
    <dgm:pt modelId="{0EF405B7-BA0C-4A5D-B2EE-6B8916355D2D}" type="pres">
      <dgm:prSet presAssocID="{461FDD37-DEC5-44C1-8A38-1C3AD151ADE5}" presName="root" presStyleCnt="0">
        <dgm:presLayoutVars>
          <dgm:dir/>
          <dgm:resizeHandles val="exact"/>
        </dgm:presLayoutVars>
      </dgm:prSet>
      <dgm:spPr/>
    </dgm:pt>
    <dgm:pt modelId="{7FC65EDB-F917-4D9B-9700-0EB2670F086F}" type="pres">
      <dgm:prSet presAssocID="{DC363E9D-598F-47F5-91BA-A53035F57636}" presName="compNode" presStyleCnt="0"/>
      <dgm:spPr/>
    </dgm:pt>
    <dgm:pt modelId="{62FB5CE3-5DFE-4273-ADEF-73FCA31241DF}" type="pres">
      <dgm:prSet presAssocID="{DC363E9D-598F-47F5-91BA-A53035F5763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06AECA8-CD57-4034-9D3E-03B799E49059}" type="pres">
      <dgm:prSet presAssocID="{DC363E9D-598F-47F5-91BA-A53035F57636}" presName="spaceRect" presStyleCnt="0"/>
      <dgm:spPr/>
    </dgm:pt>
    <dgm:pt modelId="{5FC3193F-059E-4289-A2C0-D5DB7441AFEB}" type="pres">
      <dgm:prSet presAssocID="{DC363E9D-598F-47F5-91BA-A53035F57636}" presName="textRect" presStyleLbl="revTx" presStyleIdx="0" presStyleCnt="3">
        <dgm:presLayoutVars>
          <dgm:chMax val="1"/>
          <dgm:chPref val="1"/>
        </dgm:presLayoutVars>
      </dgm:prSet>
      <dgm:spPr/>
    </dgm:pt>
    <dgm:pt modelId="{78FF3471-2E40-4A97-88C8-34DFC945C3EF}" type="pres">
      <dgm:prSet presAssocID="{5DB57368-FBE3-4EC7-9FB0-D068C3A64442}" presName="sibTrans" presStyleCnt="0"/>
      <dgm:spPr/>
    </dgm:pt>
    <dgm:pt modelId="{16ED39B5-C5E1-4BCD-98CC-9A48467E2DB6}" type="pres">
      <dgm:prSet presAssocID="{D0075D27-6E8E-4914-8E7A-09908EFADBF9}" presName="compNode" presStyleCnt="0"/>
      <dgm:spPr/>
    </dgm:pt>
    <dgm:pt modelId="{08F9ECAF-B5B9-4FA5-A6C3-E613851E6541}" type="pres">
      <dgm:prSet presAssocID="{D0075D27-6E8E-4914-8E7A-09908EFADB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042ADB16-E51E-49D8-A306-5F30941D20CB}" type="pres">
      <dgm:prSet presAssocID="{D0075D27-6E8E-4914-8E7A-09908EFADBF9}" presName="spaceRect" presStyleCnt="0"/>
      <dgm:spPr/>
    </dgm:pt>
    <dgm:pt modelId="{3F134024-B0C7-4776-A675-73EEB305DF17}" type="pres">
      <dgm:prSet presAssocID="{D0075D27-6E8E-4914-8E7A-09908EFADBF9}" presName="textRect" presStyleLbl="revTx" presStyleIdx="1" presStyleCnt="3">
        <dgm:presLayoutVars>
          <dgm:chMax val="1"/>
          <dgm:chPref val="1"/>
        </dgm:presLayoutVars>
      </dgm:prSet>
      <dgm:spPr/>
    </dgm:pt>
    <dgm:pt modelId="{A346EFC2-CD54-4983-85AF-2E63139EB2CE}" type="pres">
      <dgm:prSet presAssocID="{4379D781-7925-47CA-8170-1B54159CD999}" presName="sibTrans" presStyleCnt="0"/>
      <dgm:spPr/>
    </dgm:pt>
    <dgm:pt modelId="{579E27B5-0433-463A-BC35-6FA868F0C23F}" type="pres">
      <dgm:prSet presAssocID="{85CCF4BF-DFD7-4963-811B-8F297151E567}" presName="compNode" presStyleCnt="0"/>
      <dgm:spPr/>
    </dgm:pt>
    <dgm:pt modelId="{99190FDD-6BAF-4E6C-A11C-F768BC6342B4}" type="pres">
      <dgm:prSet presAssocID="{85CCF4BF-DFD7-4963-811B-8F297151E5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3213B67-6281-45BB-A244-85D802EF146D}" type="pres">
      <dgm:prSet presAssocID="{85CCF4BF-DFD7-4963-811B-8F297151E567}" presName="spaceRect" presStyleCnt="0"/>
      <dgm:spPr/>
    </dgm:pt>
    <dgm:pt modelId="{A2496F41-CE1B-4139-9D38-FD43AA129691}" type="pres">
      <dgm:prSet presAssocID="{85CCF4BF-DFD7-4963-811B-8F297151E56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05C3721-0B2F-4C27-9C59-76DFC3AF55F7}" type="presOf" srcId="{D0075D27-6E8E-4914-8E7A-09908EFADBF9}" destId="{3F134024-B0C7-4776-A675-73EEB305DF17}" srcOrd="0" destOrd="0" presId="urn:microsoft.com/office/officeart/2018/2/layout/IconLabelList"/>
    <dgm:cxn modelId="{591AF86F-4EC4-413A-9210-1D32B9A8034D}" type="presOf" srcId="{DC363E9D-598F-47F5-91BA-A53035F57636}" destId="{5FC3193F-059E-4289-A2C0-D5DB7441AFEB}" srcOrd="0" destOrd="0" presId="urn:microsoft.com/office/officeart/2018/2/layout/IconLabelList"/>
    <dgm:cxn modelId="{20EAC59D-F764-4130-9231-74825471BE35}" srcId="{461FDD37-DEC5-44C1-8A38-1C3AD151ADE5}" destId="{DC363E9D-598F-47F5-91BA-A53035F57636}" srcOrd="0" destOrd="0" parTransId="{DA14D8E5-5260-41B7-972D-AE584C9DBE3C}" sibTransId="{5DB57368-FBE3-4EC7-9FB0-D068C3A64442}"/>
    <dgm:cxn modelId="{4767E3BB-5AE4-467A-867C-E08E1ADCCF19}" srcId="{461FDD37-DEC5-44C1-8A38-1C3AD151ADE5}" destId="{85CCF4BF-DFD7-4963-811B-8F297151E567}" srcOrd="2" destOrd="0" parTransId="{9FDAF0E7-80C9-4161-8CD8-611872C5CD5E}" sibTransId="{0EE5423C-9603-48F1-A409-2A5E268BCE3E}"/>
    <dgm:cxn modelId="{F9F6AACA-2907-452D-8F4A-35DBAD61FF90}" srcId="{461FDD37-DEC5-44C1-8A38-1C3AD151ADE5}" destId="{D0075D27-6E8E-4914-8E7A-09908EFADBF9}" srcOrd="1" destOrd="0" parTransId="{0FF09817-66AB-423E-ADAD-A0EFE0183127}" sibTransId="{4379D781-7925-47CA-8170-1B54159CD999}"/>
    <dgm:cxn modelId="{831543E2-92F0-4BE8-9C83-98EEE0C1876C}" type="presOf" srcId="{461FDD37-DEC5-44C1-8A38-1C3AD151ADE5}" destId="{0EF405B7-BA0C-4A5D-B2EE-6B8916355D2D}" srcOrd="0" destOrd="0" presId="urn:microsoft.com/office/officeart/2018/2/layout/IconLabelList"/>
    <dgm:cxn modelId="{19B5C0F5-1FF8-46D8-8DA4-3B07ECB1FE11}" type="presOf" srcId="{85CCF4BF-DFD7-4963-811B-8F297151E567}" destId="{A2496F41-CE1B-4139-9D38-FD43AA129691}" srcOrd="0" destOrd="0" presId="urn:microsoft.com/office/officeart/2018/2/layout/IconLabelList"/>
    <dgm:cxn modelId="{EE525F6A-2986-49FC-91BC-88F0518EA85D}" type="presParOf" srcId="{0EF405B7-BA0C-4A5D-B2EE-6B8916355D2D}" destId="{7FC65EDB-F917-4D9B-9700-0EB2670F086F}" srcOrd="0" destOrd="0" presId="urn:microsoft.com/office/officeart/2018/2/layout/IconLabelList"/>
    <dgm:cxn modelId="{727E9FB3-5941-412E-BB1C-1BDB60507044}" type="presParOf" srcId="{7FC65EDB-F917-4D9B-9700-0EB2670F086F}" destId="{62FB5CE3-5DFE-4273-ADEF-73FCA31241DF}" srcOrd="0" destOrd="0" presId="urn:microsoft.com/office/officeart/2018/2/layout/IconLabelList"/>
    <dgm:cxn modelId="{C0177406-E256-485B-BA20-A1C0179D88E5}" type="presParOf" srcId="{7FC65EDB-F917-4D9B-9700-0EB2670F086F}" destId="{F06AECA8-CD57-4034-9D3E-03B799E49059}" srcOrd="1" destOrd="0" presId="urn:microsoft.com/office/officeart/2018/2/layout/IconLabelList"/>
    <dgm:cxn modelId="{FEB77C5E-25BC-4863-BB03-2F5F8C6B6765}" type="presParOf" srcId="{7FC65EDB-F917-4D9B-9700-0EB2670F086F}" destId="{5FC3193F-059E-4289-A2C0-D5DB7441AFEB}" srcOrd="2" destOrd="0" presId="urn:microsoft.com/office/officeart/2018/2/layout/IconLabelList"/>
    <dgm:cxn modelId="{4E11D253-0D33-4704-B1EC-CA048F6A9767}" type="presParOf" srcId="{0EF405B7-BA0C-4A5D-B2EE-6B8916355D2D}" destId="{78FF3471-2E40-4A97-88C8-34DFC945C3EF}" srcOrd="1" destOrd="0" presId="urn:microsoft.com/office/officeart/2018/2/layout/IconLabelList"/>
    <dgm:cxn modelId="{2ED28B81-01FB-493C-A048-A0EAC61BC31E}" type="presParOf" srcId="{0EF405B7-BA0C-4A5D-B2EE-6B8916355D2D}" destId="{16ED39B5-C5E1-4BCD-98CC-9A48467E2DB6}" srcOrd="2" destOrd="0" presId="urn:microsoft.com/office/officeart/2018/2/layout/IconLabelList"/>
    <dgm:cxn modelId="{BFCFFD5A-C91F-4556-AE8D-D64104C87B4E}" type="presParOf" srcId="{16ED39B5-C5E1-4BCD-98CC-9A48467E2DB6}" destId="{08F9ECAF-B5B9-4FA5-A6C3-E613851E6541}" srcOrd="0" destOrd="0" presId="urn:microsoft.com/office/officeart/2018/2/layout/IconLabelList"/>
    <dgm:cxn modelId="{00A242A5-E41C-4C88-AC38-37566F33A198}" type="presParOf" srcId="{16ED39B5-C5E1-4BCD-98CC-9A48467E2DB6}" destId="{042ADB16-E51E-49D8-A306-5F30941D20CB}" srcOrd="1" destOrd="0" presId="urn:microsoft.com/office/officeart/2018/2/layout/IconLabelList"/>
    <dgm:cxn modelId="{9A9B7B58-80E7-4B95-B501-CC2C1271B197}" type="presParOf" srcId="{16ED39B5-C5E1-4BCD-98CC-9A48467E2DB6}" destId="{3F134024-B0C7-4776-A675-73EEB305DF17}" srcOrd="2" destOrd="0" presId="urn:microsoft.com/office/officeart/2018/2/layout/IconLabelList"/>
    <dgm:cxn modelId="{30125689-8DF3-4788-87CC-A7D1B7A24C85}" type="presParOf" srcId="{0EF405B7-BA0C-4A5D-B2EE-6B8916355D2D}" destId="{A346EFC2-CD54-4983-85AF-2E63139EB2CE}" srcOrd="3" destOrd="0" presId="urn:microsoft.com/office/officeart/2018/2/layout/IconLabelList"/>
    <dgm:cxn modelId="{8FB314C4-F8E4-46F4-9E59-72479BF68D4D}" type="presParOf" srcId="{0EF405B7-BA0C-4A5D-B2EE-6B8916355D2D}" destId="{579E27B5-0433-463A-BC35-6FA868F0C23F}" srcOrd="4" destOrd="0" presId="urn:microsoft.com/office/officeart/2018/2/layout/IconLabelList"/>
    <dgm:cxn modelId="{13B07920-41DA-432B-B110-64D95FC81BCC}" type="presParOf" srcId="{579E27B5-0433-463A-BC35-6FA868F0C23F}" destId="{99190FDD-6BAF-4E6C-A11C-F768BC6342B4}" srcOrd="0" destOrd="0" presId="urn:microsoft.com/office/officeart/2018/2/layout/IconLabelList"/>
    <dgm:cxn modelId="{C38AEFDC-59EE-4FBE-9510-12B4855F1530}" type="presParOf" srcId="{579E27B5-0433-463A-BC35-6FA868F0C23F}" destId="{93213B67-6281-45BB-A244-85D802EF146D}" srcOrd="1" destOrd="0" presId="urn:microsoft.com/office/officeart/2018/2/layout/IconLabelList"/>
    <dgm:cxn modelId="{A6733C23-302D-4793-9158-EC7C1ADB72C8}" type="presParOf" srcId="{579E27B5-0433-463A-BC35-6FA868F0C23F}" destId="{A2496F41-CE1B-4139-9D38-FD43AA12969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B5CE3-5DFE-4273-ADEF-73FCA31241DF}">
      <dsp:nvSpPr>
        <dsp:cNvPr id="0" name=""/>
        <dsp:cNvSpPr/>
      </dsp:nvSpPr>
      <dsp:spPr>
        <a:xfrm>
          <a:off x="1212569" y="815196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3193F-059E-4289-A2C0-D5DB7441AFEB}">
      <dsp:nvSpPr>
        <dsp:cNvPr id="0" name=""/>
        <dsp:cNvSpPr/>
      </dsp:nvSpPr>
      <dsp:spPr>
        <a:xfrm>
          <a:off x="417971" y="2523641"/>
          <a:ext cx="28894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TelarKG</a:t>
          </a:r>
          <a:r>
            <a:rPr lang="en-US" sz="1600" kern="1200" dirty="0"/>
            <a:t> is a historical and political archive that stores online and offline political discussions and voting history.</a:t>
          </a:r>
        </a:p>
      </dsp:txBody>
      <dsp:txXfrm>
        <a:off x="417971" y="2523641"/>
        <a:ext cx="2889450" cy="1012500"/>
      </dsp:txXfrm>
    </dsp:sp>
    <dsp:sp modelId="{08F9ECAF-B5B9-4FA5-A6C3-E613851E6541}">
      <dsp:nvSpPr>
        <dsp:cNvPr id="0" name=""/>
        <dsp:cNvSpPr/>
      </dsp:nvSpPr>
      <dsp:spPr>
        <a:xfrm>
          <a:off x="4607673" y="815196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34024-B0C7-4776-A675-73EEB305DF17}">
      <dsp:nvSpPr>
        <dsp:cNvPr id="0" name=""/>
        <dsp:cNvSpPr/>
      </dsp:nvSpPr>
      <dsp:spPr>
        <a:xfrm>
          <a:off x="3813074" y="2523641"/>
          <a:ext cx="28894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TelarKG is a pioneering effort to encode and archive political discussion that can be extended to other levels (e.g., parliament).</a:t>
          </a:r>
        </a:p>
      </dsp:txBody>
      <dsp:txXfrm>
        <a:off x="3813074" y="2523641"/>
        <a:ext cx="2889450" cy="1012500"/>
      </dsp:txXfrm>
    </dsp:sp>
    <dsp:sp modelId="{99190FDD-6BAF-4E6C-A11C-F768BC6342B4}">
      <dsp:nvSpPr>
        <dsp:cNvPr id="0" name=""/>
        <dsp:cNvSpPr/>
      </dsp:nvSpPr>
      <dsp:spPr>
        <a:xfrm>
          <a:off x="8002777" y="815196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96F41-CE1B-4139-9D38-FD43AA129691}">
      <dsp:nvSpPr>
        <dsp:cNvPr id="0" name=""/>
        <dsp:cNvSpPr/>
      </dsp:nvSpPr>
      <dsp:spPr>
        <a:xfrm>
          <a:off x="7208178" y="2523641"/>
          <a:ext cx="28894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 leverage MillenniumDB’s vector stores and efficient similarity search capabilities to perform richer analysis.</a:t>
          </a:r>
        </a:p>
      </dsp:txBody>
      <dsp:txXfrm>
        <a:off x="7208178" y="2523641"/>
        <a:ext cx="2889450" cy="101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9B75E-CC0C-3C4D-9339-7F9AF0B490AC}" type="datetimeFigureOut">
              <a:rPr lang="en-CL" smtClean="0"/>
              <a:t>13-06-24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47A52-9247-1C40-8371-8C26DF87EDB0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27614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117,680 of which are to convention members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and 111,840 to </a:t>
            </a:r>
            <a:r>
              <a:rPr lang="en-US" dirty="0" err="1">
                <a:effectLst/>
                <a:latin typeface="Arial" panose="020B0604020202020204" pitchFamily="34" charset="0"/>
              </a:rPr>
              <a:t>partie</a:t>
            </a:r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47A52-9247-1C40-8371-8C26DF87EDB0}" type="slidenum">
              <a:rPr lang="en-CL" smtClean="0"/>
              <a:t>16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09573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L" dirty="0"/>
              <a:t>La combinación de la evaluación del patrón de grafo y la busqueda por similitud. Usar índices para todos los vectores, pero solo algunos son relevantes para el patrón de grafo</a:t>
            </a:r>
          </a:p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72533-CF2A-0F44-B04F-C4B344625499}" type="slidenum">
              <a:rPr lang="en-CL" smtClean="0"/>
              <a:t>19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95530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2C892-4B5C-EFAC-D485-EAB41D71F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7E58F-426B-17C1-B3D9-3C13DB028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1E55A-D37D-0562-5A9B-8DE7AA7E4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C628-F319-1143-B0A0-D2530259D97D}" type="datetimeFigureOut">
              <a:rPr lang="en-CL" smtClean="0"/>
              <a:t>10-06-24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D44AD-666A-F932-29B7-171B690A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D393A-93B0-140C-3641-1C3D6282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8E7C-2ADE-9B43-BF97-585A5EEA6C93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88303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7E47-770C-DB16-ACEF-1ABD4766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FAA99-3028-0765-0005-D9A17B057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97909-3B9D-E8B1-4C3B-470B5CF70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C628-F319-1143-B0A0-D2530259D97D}" type="datetimeFigureOut">
              <a:rPr lang="en-CL" smtClean="0"/>
              <a:t>10-06-24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DF46B-74F3-7143-AA63-6059A9BB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540CD-B71E-E7B5-72D5-301C3FA0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8E7C-2ADE-9B43-BF97-585A5EEA6C93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7902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A7BF6-C009-CEC9-F5AC-2D02B022F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1ED3A-0220-76EA-ADBC-CC6CA5CC7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20123-4F9D-3BFF-7707-BB0E292E8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C628-F319-1143-B0A0-D2530259D97D}" type="datetimeFigureOut">
              <a:rPr lang="en-CL" smtClean="0"/>
              <a:t>10-06-24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B378A-B8D8-EAFA-2147-EB70A928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D090C-C5DA-3435-F7D8-187F0BBB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8E7C-2ADE-9B43-BF97-585A5EEA6C93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03830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BEA4C-45EA-2CBC-ED72-0E148BC1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C5E24-3369-8F38-D18B-171229E0C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83D6E-D6A2-5AC5-AAA3-B306F42E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C628-F319-1143-B0A0-D2530259D97D}" type="datetimeFigureOut">
              <a:rPr lang="en-CL" smtClean="0"/>
              <a:t>10-06-24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47A01-3645-73EA-9DCF-F935990D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A5A2B-C629-A9FE-231C-6174EDF1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8E7C-2ADE-9B43-BF97-585A5EEA6C93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87188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6FCF-CB41-37B5-1271-4C3CAF28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295E2-D864-901D-F18E-2221F8340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8269B-8D9E-1144-C937-87257F68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C628-F319-1143-B0A0-D2530259D97D}" type="datetimeFigureOut">
              <a:rPr lang="en-CL" smtClean="0"/>
              <a:t>10-06-24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FDC5B-75CB-F88C-A96B-60280B0E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EF406-8DA2-B0E1-51A8-74FEA478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8E7C-2ADE-9B43-BF97-585A5EEA6C93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34188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92EFC-71FA-9273-5E25-7867CB20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34503-8ABD-8602-D7F9-4A7DC83A5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CF095-D09F-3158-E15A-B8184E450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09896-3498-6410-0785-F4A2703E3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C628-F319-1143-B0A0-D2530259D97D}" type="datetimeFigureOut">
              <a:rPr lang="en-CL" smtClean="0"/>
              <a:t>10-06-24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1F33D-3FE5-2952-4E13-42CDA82D3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16897-8E16-DD18-92A7-084D5B78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8E7C-2ADE-9B43-BF97-585A5EEA6C93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0892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5754-E664-3B54-DE1A-EDA84A31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0C0CD-3B1A-412A-CD84-B10A7414F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D3A4F-7293-94B3-BD21-AD8D578DC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EA2E2-6ABD-A315-07A3-0A3D6DF04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67970B-E989-F599-E39F-57F037A92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8D32EC-E833-8D6F-E68C-73B9528D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C628-F319-1143-B0A0-D2530259D97D}" type="datetimeFigureOut">
              <a:rPr lang="en-CL" smtClean="0"/>
              <a:t>10-06-24</a:t>
            </a:fld>
            <a:endParaRPr lang="en-C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91985E-BF4D-C28E-0700-835FE677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9C2186-7AE9-2D80-6D3B-F6C5CC1E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8E7C-2ADE-9B43-BF97-585A5EEA6C93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15553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F12B-95A2-561E-2E70-444273D3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298AF7-56C2-2BDA-D1BE-29499A95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C628-F319-1143-B0A0-D2530259D97D}" type="datetimeFigureOut">
              <a:rPr lang="en-CL" smtClean="0"/>
              <a:t>10-06-24</a:t>
            </a:fld>
            <a:endParaRPr lang="en-C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CBB6-C535-C532-B848-7998EF6B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A99E3-41EC-DEB7-B8EB-6C8DED0B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8E7C-2ADE-9B43-BF97-585A5EEA6C93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81470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80347-F661-0741-58E7-ABB6C587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C628-F319-1143-B0A0-D2530259D97D}" type="datetimeFigureOut">
              <a:rPr lang="en-CL" smtClean="0"/>
              <a:t>10-06-24</a:t>
            </a:fld>
            <a:endParaRPr lang="en-C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203DD7-F6E2-C41A-B567-494401B4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F0E86-CCED-AFCC-3D9F-656C0D52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8E7C-2ADE-9B43-BF97-585A5EEA6C93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09188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F990-1749-284F-BBCD-DE3DD231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1B698-94A5-7289-BA47-F5FF7426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A4F24-1414-E646-5771-4E1D3D082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A125B-C7F8-E30F-E196-7B96EDF9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C628-F319-1143-B0A0-D2530259D97D}" type="datetimeFigureOut">
              <a:rPr lang="en-CL" smtClean="0"/>
              <a:t>10-06-24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3B967-D70A-5388-854C-92ECFCF14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92971-B65D-685B-8B9A-1135D397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8E7C-2ADE-9B43-BF97-585A5EEA6C93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37259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D4DAA-A22E-59D1-8325-2FA358CAE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0EC032-649E-FEAC-9756-71ECFD296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B8127-8B69-A1ED-BA48-12F43781F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BF75A-1E22-D626-2BEC-DFED20EE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C628-F319-1143-B0A0-D2530259D97D}" type="datetimeFigureOut">
              <a:rPr lang="en-CL" smtClean="0"/>
              <a:t>10-06-24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EA214-62E9-DAAE-6EB6-A6DFD618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172FD-7D1B-365A-28D7-46D9A507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8E7C-2ADE-9B43-BF97-585A5EEA6C93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1508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D0181-6C51-79FC-9E1E-5B1F4903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827C0-8563-ED03-94B8-810D0CEC6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9E5B5-655B-3525-4FA0-DB2961916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13C628-F319-1143-B0A0-D2530259D97D}" type="datetimeFigureOut">
              <a:rPr lang="en-CL" smtClean="0"/>
              <a:t>10-06-24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0EB91-7500-5FCF-DE28-E91E474F2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0532A-7A06-A5AD-DD7D-7E55B5541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B98E7C-2ADE-9B43-BF97-585A5EEA6C93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25426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dbpedia-spotlight.org/ap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9D58D-463C-D8AF-BDE7-B6FB6E9C8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pPr algn="l"/>
            <a:r>
              <a:rPr lang="en-US" sz="5600"/>
              <a:t>TelarKG: a Knowledge Graph of Chile’s Constitutional Process</a:t>
            </a:r>
            <a:endParaRPr lang="en-CL" sz="5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A348E-F984-10B4-7683-63B117C6F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1160"/>
            <a:ext cx="7741920" cy="1833649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Renzo Angles, Vicente Calisto, </a:t>
            </a:r>
            <a:r>
              <a:rPr lang="en-US" sz="2200" dirty="0" err="1"/>
              <a:t>Javiera</a:t>
            </a:r>
            <a:r>
              <a:rPr lang="en-US" sz="2200" dirty="0"/>
              <a:t> Díaz, </a:t>
            </a:r>
            <a:r>
              <a:rPr lang="en-US" sz="2200" u="sng" dirty="0"/>
              <a:t>Sebastián Ferrada</a:t>
            </a:r>
            <a:r>
              <a:rPr lang="en-US" sz="2200" dirty="0"/>
              <a:t>, Aidan Hogan, Alexander Pinto, Juan Reutter, Carlos Rojas, Henry Rosales-Méndez, Hernan Sarmiento, Etienne Toussaint, and </a:t>
            </a:r>
            <a:r>
              <a:rPr lang="en-US" sz="2200" dirty="0" err="1"/>
              <a:t>Domagoj</a:t>
            </a:r>
            <a:r>
              <a:rPr lang="en-US" sz="2200" dirty="0"/>
              <a:t> </a:t>
            </a:r>
            <a:r>
              <a:rPr lang="en-US" sz="2200" dirty="0" err="1"/>
              <a:t>Vrgoč</a:t>
            </a:r>
            <a:r>
              <a:rPr lang="en-US" sz="2200" dirty="0"/>
              <a:t>.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een rectangle with black background&#10;&#10;Description automatically generated">
            <a:extLst>
              <a:ext uri="{FF2B5EF4-FFF2-40B4-BE49-F238E27FC236}">
                <a16:creationId xmlns:a16="http://schemas.microsoft.com/office/drawing/2014/main" id="{006E2255-7F3F-538F-3725-279B8F25E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974" y="0"/>
            <a:ext cx="3207026" cy="128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B25F5-6E3C-2639-129D-147F07C3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July 4, 2022</a:t>
            </a:r>
          </a:p>
        </p:txBody>
      </p:sp>
      <p:pic>
        <p:nvPicPr>
          <p:cNvPr id="9218" name="Picture 2" descr="Lenguaje inclusivo y una mención al estallido social: así quedó el  preámbulo de la nueva Constitución que deberá ser votado por el pleno - La  Tercera">
            <a:extLst>
              <a:ext uri="{FF2B5EF4-FFF2-40B4-BE49-F238E27FC236}">
                <a16:creationId xmlns:a16="http://schemas.microsoft.com/office/drawing/2014/main" id="{90A3984B-C69A-5631-684E-6D2D78BA15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01" y="1690688"/>
            <a:ext cx="6112598" cy="503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3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0E2F-8566-94B6-C28A-4CFF70CEE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Plataforma Telar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C1E6EE-9BC0-6758-A7A1-4A261774C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416220" cy="3809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702A9B-0F44-6B58-6E0C-A441542DE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954" y="2886659"/>
            <a:ext cx="6416220" cy="393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AF86-8599-34D6-5BA1-0008DB2E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618"/>
            <a:ext cx="10515600" cy="1325563"/>
          </a:xfrm>
        </p:spPr>
        <p:txBody>
          <a:bodyPr/>
          <a:lstStyle/>
          <a:p>
            <a:r>
              <a:rPr lang="en-CL" dirty="0"/>
              <a:t>TelarKG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1CB7339-F8C9-1E0E-A0C7-81519E11C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191" y="1140078"/>
            <a:ext cx="7792359" cy="5527585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7877B06-011D-42B0-5FEF-2D1B48532CC6}"/>
              </a:ext>
            </a:extLst>
          </p:cNvPr>
          <p:cNvGrpSpPr/>
          <p:nvPr/>
        </p:nvGrpSpPr>
        <p:grpSpPr>
          <a:xfrm>
            <a:off x="7217228" y="2754085"/>
            <a:ext cx="4027714" cy="3929743"/>
            <a:chOff x="6204857" y="2928257"/>
            <a:chExt cx="4027714" cy="39297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72083A-B8BE-ABAE-8424-5D24AD79BA73}"/>
                </a:ext>
              </a:extLst>
            </p:cNvPr>
            <p:cNvSpPr/>
            <p:nvPr/>
          </p:nvSpPr>
          <p:spPr>
            <a:xfrm>
              <a:off x="6204857" y="3543465"/>
              <a:ext cx="4027714" cy="1017650"/>
            </a:xfrm>
            <a:prstGeom prst="rect">
              <a:avLst/>
            </a:prstGeom>
            <a:solidFill>
              <a:srgbClr val="156082">
                <a:alpha val="2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20B551-8D00-3DC9-D0CC-2C04ECD1B973}"/>
                </a:ext>
              </a:extLst>
            </p:cNvPr>
            <p:cNvSpPr/>
            <p:nvPr/>
          </p:nvSpPr>
          <p:spPr>
            <a:xfrm>
              <a:off x="7750629" y="4561113"/>
              <a:ext cx="2481942" cy="2296887"/>
            </a:xfrm>
            <a:prstGeom prst="rect">
              <a:avLst/>
            </a:prstGeom>
            <a:solidFill>
              <a:srgbClr val="156082">
                <a:alpha val="2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FAF685-D658-4C13-E37B-9453456F89AD}"/>
                </a:ext>
              </a:extLst>
            </p:cNvPr>
            <p:cNvSpPr/>
            <p:nvPr/>
          </p:nvSpPr>
          <p:spPr>
            <a:xfrm>
              <a:off x="7750629" y="2928257"/>
              <a:ext cx="2481942" cy="615207"/>
            </a:xfrm>
            <a:prstGeom prst="rect">
              <a:avLst/>
            </a:prstGeom>
            <a:solidFill>
              <a:srgbClr val="156082">
                <a:alpha val="2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D0FF56-E1B9-8ABA-D64C-A007CBF7AAE2}"/>
              </a:ext>
            </a:extLst>
          </p:cNvPr>
          <p:cNvGrpSpPr/>
          <p:nvPr/>
        </p:nvGrpSpPr>
        <p:grpSpPr>
          <a:xfrm>
            <a:off x="3080656" y="4136571"/>
            <a:ext cx="5682344" cy="2547257"/>
            <a:chOff x="2068285" y="4310743"/>
            <a:chExt cx="5682344" cy="254725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FC5D94-A086-3582-6BA0-2CDA006FEE32}"/>
                </a:ext>
              </a:extLst>
            </p:cNvPr>
            <p:cNvSpPr/>
            <p:nvPr/>
          </p:nvSpPr>
          <p:spPr>
            <a:xfrm>
              <a:off x="2068285" y="4561114"/>
              <a:ext cx="5682344" cy="2296886"/>
            </a:xfrm>
            <a:prstGeom prst="rect">
              <a:avLst/>
            </a:prstGeom>
            <a:solidFill>
              <a:srgbClr val="A02B93">
                <a:alpha val="2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354E88-0E6A-B499-D070-95D885DC57A6}"/>
                </a:ext>
              </a:extLst>
            </p:cNvPr>
            <p:cNvSpPr/>
            <p:nvPr/>
          </p:nvSpPr>
          <p:spPr>
            <a:xfrm>
              <a:off x="2068285" y="4310743"/>
              <a:ext cx="4136572" cy="250371"/>
            </a:xfrm>
            <a:prstGeom prst="rect">
              <a:avLst/>
            </a:prstGeom>
            <a:solidFill>
              <a:srgbClr val="A02B93">
                <a:alpha val="2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48006E-678F-604B-7AC8-10D16AEBC66F}"/>
              </a:ext>
            </a:extLst>
          </p:cNvPr>
          <p:cNvGrpSpPr/>
          <p:nvPr/>
        </p:nvGrpSpPr>
        <p:grpSpPr>
          <a:xfrm>
            <a:off x="5368472" y="827316"/>
            <a:ext cx="5876470" cy="2960913"/>
            <a:chOff x="5368472" y="827316"/>
            <a:chExt cx="5876470" cy="296091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EDDC8D2-FCE2-2693-65B7-F4BFDE3D2494}"/>
                </a:ext>
              </a:extLst>
            </p:cNvPr>
            <p:cNvSpPr/>
            <p:nvPr/>
          </p:nvSpPr>
          <p:spPr>
            <a:xfrm>
              <a:off x="5368472" y="1660236"/>
              <a:ext cx="5876470" cy="1093850"/>
            </a:xfrm>
            <a:prstGeom prst="rect">
              <a:avLst/>
            </a:prstGeom>
            <a:solidFill>
              <a:srgbClr val="196B24">
                <a:alpha val="2902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1C7601-50C1-40AD-9450-D6C9F2B30B35}"/>
                </a:ext>
              </a:extLst>
            </p:cNvPr>
            <p:cNvSpPr/>
            <p:nvPr/>
          </p:nvSpPr>
          <p:spPr>
            <a:xfrm>
              <a:off x="7070271" y="827316"/>
              <a:ext cx="4174671" cy="832919"/>
            </a:xfrm>
            <a:prstGeom prst="rect">
              <a:avLst/>
            </a:prstGeom>
            <a:solidFill>
              <a:srgbClr val="196B24">
                <a:alpha val="2902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011C72-71D1-CFA3-E4D4-E19303DF509B}"/>
                </a:ext>
              </a:extLst>
            </p:cNvPr>
            <p:cNvSpPr/>
            <p:nvPr/>
          </p:nvSpPr>
          <p:spPr>
            <a:xfrm>
              <a:off x="5368472" y="2754085"/>
              <a:ext cx="3394528" cy="615207"/>
            </a:xfrm>
            <a:prstGeom prst="rect">
              <a:avLst/>
            </a:prstGeom>
            <a:solidFill>
              <a:srgbClr val="196B24">
                <a:alpha val="2902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B8F422-BCD8-8D38-6C88-EBE49D18405B}"/>
                </a:ext>
              </a:extLst>
            </p:cNvPr>
            <p:cNvSpPr/>
            <p:nvPr/>
          </p:nvSpPr>
          <p:spPr>
            <a:xfrm>
              <a:off x="5368472" y="3369292"/>
              <a:ext cx="1848756" cy="418937"/>
            </a:xfrm>
            <a:prstGeom prst="rect">
              <a:avLst/>
            </a:prstGeom>
            <a:solidFill>
              <a:srgbClr val="196B24">
                <a:alpha val="2902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D21CF3-2772-EE19-0F35-65762A918E9E}"/>
              </a:ext>
            </a:extLst>
          </p:cNvPr>
          <p:cNvGrpSpPr/>
          <p:nvPr/>
        </p:nvGrpSpPr>
        <p:grpSpPr>
          <a:xfrm>
            <a:off x="3080656" y="827315"/>
            <a:ext cx="4132037" cy="3309256"/>
            <a:chOff x="2068285" y="1001487"/>
            <a:chExt cx="4132037" cy="33092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53AFF1-7755-76FF-4E03-9980FA93037D}"/>
                </a:ext>
              </a:extLst>
            </p:cNvPr>
            <p:cNvSpPr/>
            <p:nvPr/>
          </p:nvSpPr>
          <p:spPr>
            <a:xfrm>
              <a:off x="2068285" y="1001487"/>
              <a:ext cx="2287816" cy="3309256"/>
            </a:xfrm>
            <a:prstGeom prst="rect">
              <a:avLst/>
            </a:prstGeom>
            <a:solidFill>
              <a:srgbClr val="E97132">
                <a:alpha val="2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8D6D869-AC17-F0E2-88DB-BA185C95DD3F}"/>
                </a:ext>
              </a:extLst>
            </p:cNvPr>
            <p:cNvSpPr/>
            <p:nvPr/>
          </p:nvSpPr>
          <p:spPr>
            <a:xfrm>
              <a:off x="4356101" y="1001487"/>
              <a:ext cx="1701799" cy="832920"/>
            </a:xfrm>
            <a:prstGeom prst="rect">
              <a:avLst/>
            </a:prstGeom>
            <a:solidFill>
              <a:srgbClr val="E97132">
                <a:alpha val="2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2FF8884-B567-74AB-C8D7-5B815C596D7D}"/>
                </a:ext>
              </a:extLst>
            </p:cNvPr>
            <p:cNvSpPr/>
            <p:nvPr/>
          </p:nvSpPr>
          <p:spPr>
            <a:xfrm>
              <a:off x="4351566" y="3962401"/>
              <a:ext cx="1848756" cy="348342"/>
            </a:xfrm>
            <a:prstGeom prst="rect">
              <a:avLst/>
            </a:prstGeom>
            <a:solidFill>
              <a:srgbClr val="E97132">
                <a:alpha val="2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/>
            </a:p>
          </p:txBody>
        </p:sp>
      </p:grpSp>
    </p:spTree>
    <p:extLst>
      <p:ext uri="{BB962C8B-B14F-4D97-AF65-F5344CB8AC3E}">
        <p14:creationId xmlns:p14="http://schemas.microsoft.com/office/powerpoint/2010/main" val="28167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BA65B-8B5B-CC12-0EA7-5B838088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CL" sz="4000"/>
              <a:t>TelarKG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4AA738-826C-19EB-71F9-CD2B3E2615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71849"/>
              </p:ext>
            </p:extLst>
          </p:nvPr>
        </p:nvGraphicFramePr>
        <p:xfrm>
          <a:off x="1311062" y="1737360"/>
          <a:ext cx="9560732" cy="4535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3473">
                  <a:extLst>
                    <a:ext uri="{9D8B030D-6E8A-4147-A177-3AD203B41FA5}">
                      <a16:colId xmlns:a16="http://schemas.microsoft.com/office/drawing/2014/main" val="2923372628"/>
                    </a:ext>
                  </a:extLst>
                </a:gridCol>
                <a:gridCol w="2377259">
                  <a:extLst>
                    <a:ext uri="{9D8B030D-6E8A-4147-A177-3AD203B41FA5}">
                      <a16:colId xmlns:a16="http://schemas.microsoft.com/office/drawing/2014/main" val="1267883711"/>
                    </a:ext>
                  </a:extLst>
                </a:gridCol>
              </a:tblGrid>
              <a:tr h="453543">
                <a:tc>
                  <a:txBody>
                    <a:bodyPr/>
                    <a:lstStyle/>
                    <a:p>
                      <a:r>
                        <a:rPr lang="en-CL" sz="2100"/>
                        <a:t>Label</a:t>
                      </a:r>
                    </a:p>
                  </a:txBody>
                  <a:tcPr marL="95819" marR="95819" marT="47909" marB="47909"/>
                </a:tc>
                <a:tc>
                  <a:txBody>
                    <a:bodyPr/>
                    <a:lstStyle/>
                    <a:p>
                      <a:r>
                        <a:rPr lang="en-CL" sz="2100"/>
                        <a:t>#Elements</a:t>
                      </a:r>
                    </a:p>
                  </a:txBody>
                  <a:tcPr marL="95819" marR="95819" marT="47909" marB="47909"/>
                </a:tc>
                <a:extLst>
                  <a:ext uri="{0D108BD9-81ED-4DB2-BD59-A6C34878D82A}">
                    <a16:rowId xmlns:a16="http://schemas.microsoft.com/office/drawing/2014/main" val="3469288322"/>
                  </a:ext>
                </a:extLst>
              </a:tr>
              <a:tr h="453543">
                <a:tc>
                  <a:txBody>
                    <a:bodyPr/>
                    <a:lstStyle/>
                    <a:p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Monaco" pitchFamily="2" charset="77"/>
                          <a:ea typeface="+mn-ea"/>
                          <a:cs typeface="+mn-cs"/>
                        </a:rPr>
                        <a:t>ConventionMember</a:t>
                      </a:r>
                      <a:endParaRPr lang="en-CL" sz="1900">
                        <a:latin typeface="Monaco" pitchFamily="2" charset="77"/>
                      </a:endParaRPr>
                    </a:p>
                  </a:txBody>
                  <a:tcPr marL="95819" marR="95819" marT="47909" marB="4790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  <a:endParaRPr lang="en-CL" sz="2100"/>
                    </a:p>
                  </a:txBody>
                  <a:tcPr marL="95819" marR="95819" marT="47909" marB="47909"/>
                </a:tc>
                <a:extLst>
                  <a:ext uri="{0D108BD9-81ED-4DB2-BD59-A6C34878D82A}">
                    <a16:rowId xmlns:a16="http://schemas.microsoft.com/office/drawing/2014/main" val="796720116"/>
                  </a:ext>
                </a:extLst>
              </a:tr>
              <a:tr h="453543">
                <a:tc>
                  <a:txBody>
                    <a:bodyPr/>
                    <a:lstStyle/>
                    <a:p>
                      <a:r>
                        <a:rPr lang="en-CL" sz="1900">
                          <a:latin typeface="Monaco" pitchFamily="2" charset="77"/>
                        </a:rPr>
                        <a:t>C</a:t>
                      </a:r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Monaco" pitchFamily="2" charset="77"/>
                          <a:ea typeface="+mn-ea"/>
                          <a:cs typeface="+mn-cs"/>
                        </a:rPr>
                        <a:t>ommissionMaterial</a:t>
                      </a:r>
                      <a:endParaRPr lang="en-CL" sz="1900">
                        <a:latin typeface="Monaco" pitchFamily="2" charset="77"/>
                      </a:endParaRPr>
                    </a:p>
                  </a:txBody>
                  <a:tcPr marL="95819" marR="95819" marT="47909" marB="4790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8,715</a:t>
                      </a:r>
                      <a:endParaRPr lang="en-CL" sz="2100"/>
                    </a:p>
                  </a:txBody>
                  <a:tcPr marL="95819" marR="95819" marT="47909" marB="47909"/>
                </a:tc>
                <a:extLst>
                  <a:ext uri="{0D108BD9-81ED-4DB2-BD59-A6C34878D82A}">
                    <a16:rowId xmlns:a16="http://schemas.microsoft.com/office/drawing/2014/main" val="30487270"/>
                  </a:ext>
                </a:extLst>
              </a:tr>
              <a:tr h="453543">
                <a:tc>
                  <a:txBody>
                    <a:bodyPr/>
                    <a:lstStyle/>
                    <a:p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Monaco" pitchFamily="2" charset="77"/>
                          <a:ea typeface="+mn-ea"/>
                          <a:cs typeface="+mn-cs"/>
                        </a:rPr>
                        <a:t>PlenaryMatterial</a:t>
                      </a:r>
                      <a:endParaRPr lang="en-CL" sz="1900">
                        <a:latin typeface="Monaco" pitchFamily="2" charset="77"/>
                      </a:endParaRPr>
                    </a:p>
                  </a:txBody>
                  <a:tcPr marL="95819" marR="95819" marT="47909" marB="4790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4,591</a:t>
                      </a:r>
                      <a:endParaRPr lang="en-CL" sz="2100"/>
                    </a:p>
                  </a:txBody>
                  <a:tcPr marL="95819" marR="95819" marT="47909" marB="47909"/>
                </a:tc>
                <a:extLst>
                  <a:ext uri="{0D108BD9-81ED-4DB2-BD59-A6C34878D82A}">
                    <a16:rowId xmlns:a16="http://schemas.microsoft.com/office/drawing/2014/main" val="4294744501"/>
                  </a:ext>
                </a:extLst>
              </a:tr>
              <a:tr h="453543">
                <a:tc>
                  <a:txBody>
                    <a:bodyPr/>
                    <a:lstStyle/>
                    <a:p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Monaco" pitchFamily="2" charset="77"/>
                          <a:ea typeface="+mn-ea"/>
                          <a:cs typeface="+mn-cs"/>
                        </a:rPr>
                        <a:t>Speech</a:t>
                      </a:r>
                      <a:endParaRPr lang="en-CL" sz="1900">
                        <a:latin typeface="Monaco" pitchFamily="2" charset="77"/>
                      </a:endParaRPr>
                    </a:p>
                  </a:txBody>
                  <a:tcPr marL="95819" marR="95819" marT="47909" marB="4790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4,099</a:t>
                      </a:r>
                      <a:endParaRPr lang="en-CL" sz="2100"/>
                    </a:p>
                  </a:txBody>
                  <a:tcPr marL="95819" marR="95819" marT="47909" marB="47909"/>
                </a:tc>
                <a:extLst>
                  <a:ext uri="{0D108BD9-81ED-4DB2-BD59-A6C34878D82A}">
                    <a16:rowId xmlns:a16="http://schemas.microsoft.com/office/drawing/2014/main" val="1659701049"/>
                  </a:ext>
                </a:extLst>
              </a:tr>
              <a:tr h="453543">
                <a:tc>
                  <a:txBody>
                    <a:bodyPr/>
                    <a:lstStyle/>
                    <a:p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Monaco" pitchFamily="2" charset="77"/>
                          <a:ea typeface="+mn-ea"/>
                          <a:cs typeface="+mn-cs"/>
                        </a:rPr>
                        <a:t>Video</a:t>
                      </a:r>
                      <a:endParaRPr lang="en-CL" sz="1900">
                        <a:latin typeface="Monaco" pitchFamily="2" charset="77"/>
                      </a:endParaRPr>
                    </a:p>
                  </a:txBody>
                  <a:tcPr marL="95819" marR="95819" marT="47909" marB="4790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859</a:t>
                      </a:r>
                      <a:endParaRPr lang="en-CL" sz="2100"/>
                    </a:p>
                  </a:txBody>
                  <a:tcPr marL="95819" marR="95819" marT="47909" marB="47909"/>
                </a:tc>
                <a:extLst>
                  <a:ext uri="{0D108BD9-81ED-4DB2-BD59-A6C34878D82A}">
                    <a16:rowId xmlns:a16="http://schemas.microsoft.com/office/drawing/2014/main" val="3971423511"/>
                  </a:ext>
                </a:extLst>
              </a:tr>
              <a:tr h="453543">
                <a:tc>
                  <a:txBody>
                    <a:bodyPr/>
                    <a:lstStyle/>
                    <a:p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Monaco" pitchFamily="2" charset="77"/>
                          <a:ea typeface="+mn-ea"/>
                          <a:cs typeface="+mn-cs"/>
                        </a:rPr>
                        <a:t>Tweet </a:t>
                      </a:r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(posted by a convention member)</a:t>
                      </a:r>
                      <a:endParaRPr lang="en-CL" sz="1900">
                        <a:latin typeface="Aptos" panose="020B0004020202020204" pitchFamily="34" charset="0"/>
                      </a:endParaRPr>
                    </a:p>
                  </a:txBody>
                  <a:tcPr marL="95819" marR="95819" marT="47909" marB="4790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463,605</a:t>
                      </a:r>
                      <a:endParaRPr lang="en-CL" sz="2100"/>
                    </a:p>
                  </a:txBody>
                  <a:tcPr marL="95819" marR="95819" marT="47909" marB="47909"/>
                </a:tc>
                <a:extLst>
                  <a:ext uri="{0D108BD9-81ED-4DB2-BD59-A6C34878D82A}">
                    <a16:rowId xmlns:a16="http://schemas.microsoft.com/office/drawing/2014/main" val="4107456589"/>
                  </a:ext>
                </a:extLst>
              </a:tr>
              <a:tr h="453543">
                <a:tc>
                  <a:txBody>
                    <a:bodyPr/>
                    <a:lstStyle/>
                    <a:p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Monaco" pitchFamily="2" charset="77"/>
                          <a:ea typeface="+mn-ea"/>
                          <a:cs typeface="+mn-cs"/>
                        </a:rPr>
                        <a:t>Tweet </a:t>
                      </a:r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Aparajita" panose="02020603050405020304" pitchFamily="18" charset="0"/>
                        </a:rPr>
                        <a:t>(containing any event-specific keyword)</a:t>
                      </a:r>
                      <a:endParaRPr lang="en-CL" sz="1900">
                        <a:latin typeface="Aptos" panose="020B0004020202020204" pitchFamily="34" charset="0"/>
                        <a:cs typeface="Aparajita" panose="02020603050405020304" pitchFamily="18" charset="0"/>
                      </a:endParaRPr>
                    </a:p>
                  </a:txBody>
                  <a:tcPr marL="95819" marR="95819" marT="47909" marB="4790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19,370,342</a:t>
                      </a:r>
                      <a:endParaRPr lang="en-CL" sz="2100"/>
                    </a:p>
                  </a:txBody>
                  <a:tcPr marL="95819" marR="95819" marT="47909" marB="47909"/>
                </a:tc>
                <a:extLst>
                  <a:ext uri="{0D108BD9-81ED-4DB2-BD59-A6C34878D82A}">
                    <a16:rowId xmlns:a16="http://schemas.microsoft.com/office/drawing/2014/main" val="584059251"/>
                  </a:ext>
                </a:extLst>
              </a:tr>
              <a:tr h="453543">
                <a:tc>
                  <a:txBody>
                    <a:bodyPr/>
                    <a:lstStyle/>
                    <a:p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Monaco" pitchFamily="2" charset="77"/>
                          <a:ea typeface="+mn-ea"/>
                          <a:cs typeface="+mn-cs"/>
                        </a:rPr>
                        <a:t>:vote</a:t>
                      </a:r>
                      <a:endParaRPr lang="en-CL" sz="1900">
                        <a:latin typeface="Monaco" pitchFamily="2" charset="77"/>
                      </a:endParaRPr>
                    </a:p>
                  </a:txBody>
                  <a:tcPr marL="95819" marR="95819" marT="47909" marB="4790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874,091</a:t>
                      </a:r>
                      <a:endParaRPr lang="en-CL" sz="2100"/>
                    </a:p>
                  </a:txBody>
                  <a:tcPr marL="95819" marR="95819" marT="47909" marB="47909"/>
                </a:tc>
                <a:extLst>
                  <a:ext uri="{0D108BD9-81ED-4DB2-BD59-A6C34878D82A}">
                    <a16:rowId xmlns:a16="http://schemas.microsoft.com/office/drawing/2014/main" val="2661258822"/>
                  </a:ext>
                </a:extLst>
              </a:tr>
              <a:tr h="453543">
                <a:tc>
                  <a:txBody>
                    <a:bodyPr/>
                    <a:lstStyle/>
                    <a:p>
                      <a:r>
                        <a:rPr lang="en-US" sz="1900" kern="1200">
                          <a:solidFill>
                            <a:schemeClr val="dk1"/>
                          </a:solidFill>
                          <a:effectLst/>
                          <a:latin typeface="Monaco" pitchFamily="2" charset="77"/>
                          <a:ea typeface="+mn-ea"/>
                          <a:cs typeface="+mn-cs"/>
                        </a:rPr>
                        <a:t>:speaker</a:t>
                      </a:r>
                      <a:endParaRPr lang="en-CL" sz="1900">
                        <a:latin typeface="Monaco" pitchFamily="2" charset="77"/>
                      </a:endParaRPr>
                    </a:p>
                  </a:txBody>
                  <a:tcPr marL="95819" marR="95819" marT="47909" marB="4790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4,085</a:t>
                      </a:r>
                      <a:endParaRPr lang="en-CL" sz="2100"/>
                    </a:p>
                  </a:txBody>
                  <a:tcPr marL="95819" marR="95819" marT="47909" marB="47909"/>
                </a:tc>
                <a:extLst>
                  <a:ext uri="{0D108BD9-81ED-4DB2-BD59-A6C34878D82A}">
                    <a16:rowId xmlns:a16="http://schemas.microsoft.com/office/drawing/2014/main" val="2685412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59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442CB-8B02-2A68-17DF-8F8414FE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CL" sz="4000" dirty="0"/>
              <a:t>TelarKG – Queries: Who leads the Discussion?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E5941-075F-576D-1706-22175372AA15}"/>
              </a:ext>
            </a:extLst>
          </p:cNvPr>
          <p:cNvSpPr>
            <a:spLocks/>
          </p:cNvSpPr>
          <p:nvPr/>
        </p:nvSpPr>
        <p:spPr>
          <a:xfrm>
            <a:off x="1349772" y="1737360"/>
            <a:ext cx="8439475" cy="253314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13816">
              <a:spcAft>
                <a:spcPts val="600"/>
              </a:spcAft>
            </a:pPr>
            <a:r>
              <a:rPr lang="en-US" sz="178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MATCH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(</a:t>
            </a:r>
            <a:r>
              <a:rPr lang="en-US" sz="178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?comm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</a:t>
            </a:r>
            <a:r>
              <a:rPr lang="en-US" sz="1780" b="1" kern="120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-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[</a:t>
            </a:r>
            <a:r>
              <a:rPr lang="en-US" sz="178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</a:t>
            </a:r>
            <a:r>
              <a:rPr lang="en-US" sz="1780" b="1" kern="1200" err="1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sp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780" kern="1200">
                <a:solidFill>
                  <a:srgbClr val="0000FF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:speaker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]</a:t>
            </a:r>
            <a:r>
              <a:rPr lang="en-US" sz="1780" b="1" kern="120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-&gt;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(</a:t>
            </a:r>
            <a:r>
              <a:rPr lang="en-US" sz="178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?member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), </a:t>
            </a:r>
          </a:p>
          <a:p>
            <a:pPr defTabSz="813816">
              <a:spcAft>
                <a:spcPts val="600"/>
              </a:spcAft>
            </a:pP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     (</a:t>
            </a:r>
            <a:r>
              <a:rPr lang="en-US" sz="178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?member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</a:t>
            </a:r>
            <a:r>
              <a:rPr lang="en-US" sz="1780" b="1" kern="120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-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[</a:t>
            </a:r>
            <a:r>
              <a:rPr lang="en-US" sz="178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?pr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780" kern="1200">
                <a:solidFill>
                  <a:srgbClr val="0000FF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:party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]</a:t>
            </a:r>
            <a:r>
              <a:rPr lang="en-US" sz="1780" b="1" kern="120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-&gt;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(</a:t>
            </a:r>
            <a:r>
              <a:rPr lang="en-US" sz="178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</a:t>
            </a:r>
            <a:r>
              <a:rPr lang="en-US" sz="1780" b="1" kern="1200" err="1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polGroup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</a:t>
            </a:r>
          </a:p>
          <a:p>
            <a:pPr defTabSz="813816">
              <a:spcAft>
                <a:spcPts val="600"/>
              </a:spcAft>
            </a:pPr>
            <a:r>
              <a:rPr lang="en-US" sz="178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GROUP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78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BY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78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?member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, </a:t>
            </a:r>
            <a:r>
              <a:rPr lang="en-US" sz="178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</a:t>
            </a:r>
            <a:r>
              <a:rPr lang="en-US" sz="1780" b="1" kern="1200" err="1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polGroup</a:t>
            </a:r>
            <a:endParaRPr lang="en-US" sz="1780" kern="1200">
              <a:solidFill>
                <a:srgbClr val="000000"/>
              </a:solidFill>
              <a:highlight>
                <a:srgbClr val="FFFFFF"/>
              </a:highlight>
              <a:latin typeface="Monaco" pitchFamily="2" charset="77"/>
              <a:ea typeface="+mn-ea"/>
              <a:cs typeface="+mn-cs"/>
            </a:endParaRPr>
          </a:p>
          <a:p>
            <a:pPr defTabSz="813816">
              <a:spcAft>
                <a:spcPts val="600"/>
              </a:spcAft>
            </a:pPr>
            <a:r>
              <a:rPr lang="en-US" sz="178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ORDER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78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BY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78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COUNT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(</a:t>
            </a:r>
            <a:r>
              <a:rPr lang="en-US" sz="178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DISTINCT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78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?comm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 </a:t>
            </a:r>
            <a:r>
              <a:rPr lang="en-US" sz="178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DESC</a:t>
            </a:r>
            <a:endParaRPr lang="en-US" sz="1780" kern="1200">
              <a:solidFill>
                <a:srgbClr val="000000"/>
              </a:solidFill>
              <a:highlight>
                <a:srgbClr val="FFFFFF"/>
              </a:highlight>
              <a:latin typeface="Monaco" pitchFamily="2" charset="77"/>
              <a:ea typeface="+mn-ea"/>
              <a:cs typeface="+mn-cs"/>
            </a:endParaRPr>
          </a:p>
          <a:p>
            <a:pPr defTabSz="813816">
              <a:spcAft>
                <a:spcPts val="600"/>
              </a:spcAft>
            </a:pPr>
            <a:r>
              <a:rPr lang="en-US" sz="178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RETURN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78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</a:t>
            </a:r>
            <a:r>
              <a:rPr lang="en-US" sz="1780" b="1" kern="1200" err="1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member.name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, </a:t>
            </a:r>
            <a:r>
              <a:rPr lang="en-US" sz="178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</a:t>
            </a:r>
            <a:r>
              <a:rPr lang="en-US" sz="1780" b="1" kern="1200" err="1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polGroup.name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, </a:t>
            </a:r>
            <a:r>
              <a:rPr lang="en-US" sz="178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COUNT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(</a:t>
            </a:r>
            <a:r>
              <a:rPr lang="en-US" sz="178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DISTINCT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78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?comm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</a:t>
            </a:r>
          </a:p>
          <a:p>
            <a:pPr defTabSz="813816">
              <a:spcAft>
                <a:spcPts val="600"/>
              </a:spcAft>
            </a:pPr>
            <a:r>
              <a:rPr lang="en-US" sz="178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LIMIT</a:t>
            </a:r>
            <a:r>
              <a:rPr lang="en-US" sz="178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780" kern="1200">
                <a:solidFill>
                  <a:srgbClr val="006633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7</a:t>
            </a:r>
            <a:endParaRPr lang="en-US" sz="2000" b="0">
              <a:solidFill>
                <a:srgbClr val="000000"/>
              </a:solidFill>
              <a:effectLst/>
              <a:highlight>
                <a:srgbClr val="FFFFFF"/>
              </a:highlight>
              <a:latin typeface="Monaco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83A7C5-61D5-C1D1-2A5B-3C36672E1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582398"/>
              </p:ext>
            </p:extLst>
          </p:nvPr>
        </p:nvGraphicFramePr>
        <p:xfrm>
          <a:off x="5852638" y="3627237"/>
          <a:ext cx="558508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965">
                  <a:extLst>
                    <a:ext uri="{9D8B030D-6E8A-4147-A177-3AD203B41FA5}">
                      <a16:colId xmlns:a16="http://schemas.microsoft.com/office/drawing/2014/main" val="1304321472"/>
                    </a:ext>
                  </a:extLst>
                </a:gridCol>
                <a:gridCol w="1796415">
                  <a:extLst>
                    <a:ext uri="{9D8B030D-6E8A-4147-A177-3AD203B41FA5}">
                      <a16:colId xmlns:a16="http://schemas.microsoft.com/office/drawing/2014/main" val="3779956955"/>
                    </a:ext>
                  </a:extLst>
                </a:gridCol>
                <a:gridCol w="1913700">
                  <a:extLst>
                    <a:ext uri="{9D8B030D-6E8A-4147-A177-3AD203B41FA5}">
                      <a16:colId xmlns:a16="http://schemas.microsoft.com/office/drawing/2014/main" val="420237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r>
                        <a:rPr lang="en-CL" dirty="0"/>
                        <a:t>ember.name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r>
                        <a:rPr lang="en-CL" dirty="0"/>
                        <a:t>olGroul.name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L" dirty="0"/>
                        <a:t>COUNT(?comm)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674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L" dirty="0"/>
                        <a:t>Loreto Vidal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L" dirty="0"/>
                        <a:t>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L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261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L" dirty="0"/>
                        <a:t>Constanza Hube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L" dirty="0"/>
                        <a:t>UDI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L" dirty="0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539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L" dirty="0"/>
                        <a:t>Bastián Labbé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L" dirty="0"/>
                        <a:t>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L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6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L" dirty="0"/>
                        <a:t>Mauricio Daza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L" dirty="0"/>
                        <a:t>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L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878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L" dirty="0"/>
                        <a:t>Luis Jiménez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L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L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3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L" dirty="0"/>
                        <a:t>Marcos Barraza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L" dirty="0"/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L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32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L" dirty="0"/>
                        <a:t>Benito Baranda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L" dirty="0"/>
                        <a:t>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L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4539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2DA824-DF2C-DE47-4CE9-A029A9B09F51}"/>
              </a:ext>
            </a:extLst>
          </p:cNvPr>
          <p:cNvSpPr txBox="1"/>
          <p:nvPr/>
        </p:nvSpPr>
        <p:spPr>
          <a:xfrm>
            <a:off x="1349772" y="4407104"/>
            <a:ext cx="3587796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3816">
              <a:spcAft>
                <a:spcPts val="600"/>
              </a:spcAft>
            </a:pPr>
            <a:r>
              <a:rPr lang="en-CL" sz="160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Convention members who were most active in commission discussion</a:t>
            </a:r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030451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5F4E8-A7A4-1797-BF9D-9F76B778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CL" sz="4000" dirty="0"/>
              <a:t>TelarKG – Queries: Intra-Party Opinion Diversity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40E35-7203-FBFB-350A-D0C16B7373A6}"/>
              </a:ext>
            </a:extLst>
          </p:cNvPr>
          <p:cNvSpPr>
            <a:spLocks/>
          </p:cNvSpPr>
          <p:nvPr/>
        </p:nvSpPr>
        <p:spPr>
          <a:xfrm>
            <a:off x="1040422" y="1737360"/>
            <a:ext cx="9942191" cy="4114063"/>
          </a:xfrm>
          <a:prstGeom prst="rect">
            <a:avLst/>
          </a:prstGeom>
        </p:spPr>
        <p:txBody>
          <a:bodyPr/>
          <a:lstStyle/>
          <a:p>
            <a:pPr defTabSz="859536">
              <a:spcAft>
                <a:spcPts val="600"/>
              </a:spcAft>
            </a:pPr>
            <a:r>
              <a:rPr lang="en-US" sz="1880" b="1" kern="1200" dirty="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MATCH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(</a:t>
            </a:r>
            <a:r>
              <a:rPr lang="en-US" sz="1880" kern="1200" dirty="0" err="1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pers_mena_felipe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</a:t>
            </a:r>
            <a:r>
              <a:rPr lang="en-US" sz="1880" b="1" kern="1200" dirty="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&lt;-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[</a:t>
            </a:r>
            <a:r>
              <a:rPr lang="en-US" sz="1880" b="1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?p1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880" kern="1200" dirty="0">
                <a:solidFill>
                  <a:srgbClr val="0000FF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:vote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]</a:t>
            </a:r>
            <a:r>
              <a:rPr lang="en-US" sz="1880" b="1" kern="1200" dirty="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-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(</a:t>
            </a:r>
            <a:r>
              <a:rPr lang="en-US" sz="1880" b="1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?material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880" kern="1200" dirty="0">
                <a:solidFill>
                  <a:srgbClr val="0000FF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:</a:t>
            </a:r>
            <a:r>
              <a:rPr lang="en-US" sz="1880" kern="1200" dirty="0" err="1">
                <a:solidFill>
                  <a:srgbClr val="0000FF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PlenaryMaterial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),</a:t>
            </a:r>
          </a:p>
          <a:p>
            <a:pPr defTabSz="859536">
              <a:spcAft>
                <a:spcPts val="600"/>
              </a:spcAft>
            </a:pP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     (</a:t>
            </a:r>
            <a:r>
              <a:rPr lang="en-US" sz="1880" kern="1200" dirty="0" err="1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pers_mena_felipe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</a:t>
            </a:r>
            <a:r>
              <a:rPr lang="en-US" sz="1880" b="1" kern="1200" dirty="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-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[</a:t>
            </a:r>
            <a:r>
              <a:rPr lang="en-US" sz="1880" kern="1200" dirty="0">
                <a:solidFill>
                  <a:srgbClr val="0000FF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:party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]</a:t>
            </a:r>
            <a:r>
              <a:rPr lang="en-US" sz="1880" b="1" kern="1200" dirty="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-&gt;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(</a:t>
            </a:r>
            <a:r>
              <a:rPr lang="en-US" sz="1880" b="1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?y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),</a:t>
            </a:r>
          </a:p>
          <a:p>
            <a:pPr defTabSz="859536">
              <a:spcAft>
                <a:spcPts val="600"/>
              </a:spcAft>
            </a:pP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     (</a:t>
            </a:r>
            <a:r>
              <a:rPr lang="en-US" sz="1880" b="1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?x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</a:t>
            </a:r>
            <a:r>
              <a:rPr lang="en-US" sz="1880" b="1" kern="1200" dirty="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&lt;-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[</a:t>
            </a:r>
            <a:r>
              <a:rPr lang="en-US" sz="1880" b="1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?p2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880" kern="1200" dirty="0">
                <a:solidFill>
                  <a:srgbClr val="0000FF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:vote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]</a:t>
            </a:r>
            <a:r>
              <a:rPr lang="en-US" sz="1880" b="1" kern="1200" dirty="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-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(</a:t>
            </a:r>
            <a:r>
              <a:rPr lang="en-US" sz="1880" b="1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?material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), (</a:t>
            </a:r>
            <a:r>
              <a:rPr lang="en-US" sz="1880" b="1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?x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</a:t>
            </a:r>
            <a:r>
              <a:rPr lang="en-US" sz="1880" b="1" kern="1200" dirty="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-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[</a:t>
            </a:r>
            <a:r>
              <a:rPr lang="en-US" sz="1880" kern="1200" dirty="0">
                <a:solidFill>
                  <a:srgbClr val="0000FF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:party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]</a:t>
            </a:r>
            <a:r>
              <a:rPr lang="en-US" sz="1880" b="1" kern="1200" dirty="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-&gt;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(</a:t>
            </a:r>
            <a:r>
              <a:rPr lang="en-US" sz="1880" b="1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?y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</a:t>
            </a:r>
          </a:p>
          <a:p>
            <a:pPr defTabSz="859536">
              <a:spcAft>
                <a:spcPts val="600"/>
              </a:spcAft>
            </a:pPr>
            <a:r>
              <a:rPr lang="en-US" sz="1880" b="1" kern="1200" dirty="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WHERE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880" b="1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?p1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.voteWord </a:t>
            </a:r>
            <a:r>
              <a:rPr lang="en-US" sz="1880" b="1" kern="1200" dirty="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!=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880" b="1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?p2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.voteWord</a:t>
            </a:r>
          </a:p>
          <a:p>
            <a:pPr defTabSz="859536">
              <a:spcAft>
                <a:spcPts val="600"/>
              </a:spcAft>
            </a:pPr>
            <a:r>
              <a:rPr lang="en-US" sz="1880" b="1" kern="1200" dirty="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GROUP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880" b="1" kern="1200" dirty="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BY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880" b="1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</a:t>
            </a:r>
            <a:r>
              <a:rPr lang="en-US" sz="1880" b="1" kern="1200" dirty="0" err="1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material.material</a:t>
            </a:r>
            <a:endParaRPr lang="en-US" sz="1880" kern="1200" dirty="0">
              <a:solidFill>
                <a:srgbClr val="000000"/>
              </a:solidFill>
              <a:highlight>
                <a:srgbClr val="FFFFFF"/>
              </a:highlight>
              <a:latin typeface="Monaco" pitchFamily="2" charset="77"/>
              <a:ea typeface="+mn-ea"/>
              <a:cs typeface="+mn-cs"/>
            </a:endParaRPr>
          </a:p>
          <a:p>
            <a:pPr defTabSz="859536">
              <a:spcAft>
                <a:spcPts val="600"/>
              </a:spcAft>
            </a:pPr>
            <a:r>
              <a:rPr lang="en-US" sz="1880" b="1" kern="1200" dirty="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RETURN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880" b="1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</a:t>
            </a:r>
            <a:r>
              <a:rPr lang="en-US" sz="1880" b="1" kern="1200" dirty="0" err="1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material.material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, </a:t>
            </a:r>
            <a:r>
              <a:rPr lang="en-US" sz="1880" b="1" kern="1200" dirty="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COUNT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(</a:t>
            </a:r>
            <a:r>
              <a:rPr lang="en-US" sz="1880" b="1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?x</a:t>
            </a:r>
            <a:r>
              <a:rPr lang="en-US" sz="1880" kern="1200" dirty="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</a:t>
            </a:r>
          </a:p>
          <a:p>
            <a:pPr marL="0" indent="0">
              <a:spcAft>
                <a:spcPts val="600"/>
              </a:spcAft>
              <a:buNone/>
            </a:pPr>
            <a:endParaRPr lang="en-CL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730BFF-0D26-4004-426E-CFA22989D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552639"/>
              </p:ext>
            </p:extLst>
          </p:nvPr>
        </p:nvGraphicFramePr>
        <p:xfrm>
          <a:off x="6011517" y="4565261"/>
          <a:ext cx="57026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781">
                  <a:extLst>
                    <a:ext uri="{9D8B030D-6E8A-4147-A177-3AD203B41FA5}">
                      <a16:colId xmlns:a16="http://schemas.microsoft.com/office/drawing/2014/main" val="1246828703"/>
                    </a:ext>
                  </a:extLst>
                </a:gridCol>
                <a:gridCol w="1362837">
                  <a:extLst>
                    <a:ext uri="{9D8B030D-6E8A-4147-A177-3AD203B41FA5}">
                      <a16:colId xmlns:a16="http://schemas.microsoft.com/office/drawing/2014/main" val="4219649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L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L" dirty="0"/>
                        <a:t>COUNT(?x)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424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L" dirty="0"/>
                        <a:t>Free trade of traditional seeds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65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L" dirty="0"/>
                        <a:t>Protection of the Antar</a:t>
                      </a:r>
                      <a:r>
                        <a:rPr lang="en-US" dirty="0"/>
                        <a:t>c</a:t>
                      </a:r>
                      <a:r>
                        <a:rPr lang="en-CL" dirty="0"/>
                        <a:t>tic Territory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327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L" dirty="0"/>
                        <a:t>Autonomy of Customer Protection Serv.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L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99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L" dirty="0"/>
                        <a:t>Permanent Residence Permit after 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L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2313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6BD441-F827-2E4A-E4A9-9EC114860246}"/>
              </a:ext>
            </a:extLst>
          </p:cNvPr>
          <p:cNvSpPr txBox="1"/>
          <p:nvPr/>
        </p:nvSpPr>
        <p:spPr>
          <a:xfrm>
            <a:off x="1040422" y="4565261"/>
            <a:ext cx="3803969" cy="872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9536">
              <a:spcAft>
                <a:spcPts val="600"/>
              </a:spcAft>
            </a:pPr>
            <a:r>
              <a:rPr lang="en-CL" sz="169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convention members of the same party of Felipe Mena, who voted differently than him on each material</a:t>
            </a:r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622906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8384B-C395-1188-E690-8030F716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CL" sz="4000"/>
              <a:t>TelarKG – Entity Linking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C39E7A6-31F5-AB9E-F689-BAE25041AB06}"/>
              </a:ext>
            </a:extLst>
          </p:cNvPr>
          <p:cNvSpPr/>
          <p:nvPr/>
        </p:nvSpPr>
        <p:spPr>
          <a:xfrm>
            <a:off x="2757246" y="3141326"/>
            <a:ext cx="1825156" cy="14039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968">
              <a:spcAft>
                <a:spcPts val="600"/>
              </a:spcAft>
            </a:pPr>
            <a:r>
              <a:rPr lang="en-CL" sz="1746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Tweet</a:t>
            </a:r>
            <a:endParaRPr lang="en-CL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AE20A0-173E-E992-694C-71D5AF787D16}"/>
              </a:ext>
            </a:extLst>
          </p:cNvPr>
          <p:cNvSpPr/>
          <p:nvPr/>
        </p:nvSpPr>
        <p:spPr>
          <a:xfrm>
            <a:off x="5753739" y="3141326"/>
            <a:ext cx="1825156" cy="14039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968">
              <a:spcAft>
                <a:spcPts val="600"/>
              </a:spcAft>
            </a:pPr>
            <a:r>
              <a:rPr lang="en-CL" sz="1746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Mention</a:t>
            </a:r>
            <a:endParaRPr lang="en-CL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8247B8-43C5-113E-202E-006ABF03B765}"/>
              </a:ext>
            </a:extLst>
          </p:cNvPr>
          <p:cNvSpPr/>
          <p:nvPr/>
        </p:nvSpPr>
        <p:spPr>
          <a:xfrm>
            <a:off x="9047404" y="1737360"/>
            <a:ext cx="1825156" cy="14039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968">
              <a:spcAft>
                <a:spcPts val="600"/>
              </a:spcAft>
            </a:pPr>
            <a:r>
              <a:rPr lang="en-CL" sz="1746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ConventionMember</a:t>
            </a:r>
            <a:endParaRPr lang="en-CL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9D9FE7-7049-0D6C-16D0-DA576ED27E4E}"/>
              </a:ext>
            </a:extLst>
          </p:cNvPr>
          <p:cNvSpPr/>
          <p:nvPr/>
        </p:nvSpPr>
        <p:spPr>
          <a:xfrm>
            <a:off x="9047404" y="4545292"/>
            <a:ext cx="1825156" cy="14039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6968">
              <a:spcAft>
                <a:spcPts val="600"/>
              </a:spcAft>
            </a:pPr>
            <a:r>
              <a:rPr lang="en-CL" sz="1746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Party</a:t>
            </a:r>
            <a:endParaRPr lang="en-CL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1F5F9A-7BBB-6CCE-7294-99220463B208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4582402" y="3843309"/>
            <a:ext cx="11713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880C25-ED5E-67A4-1A61-943F3B7C48C2}"/>
              </a:ext>
            </a:extLst>
          </p:cNvPr>
          <p:cNvCxnSpPr>
            <a:cxnSpLocks/>
            <a:stCxn id="5" idx="7"/>
            <a:endCxn id="6" idx="2"/>
          </p:cNvCxnSpPr>
          <p:nvPr/>
        </p:nvCxnSpPr>
        <p:spPr>
          <a:xfrm flipV="1">
            <a:off x="7311607" y="2439343"/>
            <a:ext cx="1735797" cy="907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EFA065-9E99-D02C-639F-7A4AA4D77001}"/>
              </a:ext>
            </a:extLst>
          </p:cNvPr>
          <p:cNvCxnSpPr>
            <a:cxnSpLocks/>
            <a:stCxn id="5" idx="5"/>
            <a:endCxn id="7" idx="2"/>
          </p:cNvCxnSpPr>
          <p:nvPr/>
        </p:nvCxnSpPr>
        <p:spPr>
          <a:xfrm>
            <a:off x="7311607" y="4339686"/>
            <a:ext cx="1735797" cy="907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C604CD3-4820-98A6-68AC-1A575E685E4A}"/>
              </a:ext>
            </a:extLst>
          </p:cNvPr>
          <p:cNvSpPr txBox="1"/>
          <p:nvPr/>
        </p:nvSpPr>
        <p:spPr>
          <a:xfrm>
            <a:off x="4626980" y="3483219"/>
            <a:ext cx="1052138" cy="360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C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:mention</a:t>
            </a:r>
            <a:endParaRPr lang="en-C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D2E3B3-301E-8D53-DD36-2ACFE7B33944}"/>
              </a:ext>
            </a:extLst>
          </p:cNvPr>
          <p:cNvSpPr txBox="1"/>
          <p:nvPr/>
        </p:nvSpPr>
        <p:spPr>
          <a:xfrm rot="19948098">
            <a:off x="7664856" y="2630787"/>
            <a:ext cx="788010" cy="360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C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:entity</a:t>
            </a:r>
            <a:endParaRPr lang="en-C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9507C6-7ACF-7A8C-0BA8-F222415736F1}"/>
              </a:ext>
            </a:extLst>
          </p:cNvPr>
          <p:cNvSpPr txBox="1"/>
          <p:nvPr/>
        </p:nvSpPr>
        <p:spPr>
          <a:xfrm rot="1825405">
            <a:off x="7592273" y="4667380"/>
            <a:ext cx="788010" cy="360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CL" sz="17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:entity</a:t>
            </a:r>
            <a:endParaRPr lang="en-C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1B94F8-8506-4EEA-2BF4-27CD67595C66}"/>
              </a:ext>
            </a:extLst>
          </p:cNvPr>
          <p:cNvSpPr txBox="1"/>
          <p:nvPr/>
        </p:nvSpPr>
        <p:spPr>
          <a:xfrm>
            <a:off x="7986278" y="3120975"/>
            <a:ext cx="1010388" cy="360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117,680</a:t>
            </a:r>
            <a:endParaRPr lang="en-C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17144E-0337-A19D-FAED-636B1FBC295C}"/>
              </a:ext>
            </a:extLst>
          </p:cNvPr>
          <p:cNvSpPr txBox="1"/>
          <p:nvPr/>
        </p:nvSpPr>
        <p:spPr>
          <a:xfrm>
            <a:off x="7966467" y="4185202"/>
            <a:ext cx="1050011" cy="360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86968">
              <a:spcAft>
                <a:spcPts val="600"/>
              </a:spcAft>
            </a:pPr>
            <a:r>
              <a:rPr lang="en-US" sz="1746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111,840</a:t>
            </a:r>
            <a:endParaRPr lang="en-CL"/>
          </a:p>
        </p:txBody>
      </p:sp>
      <p:pic>
        <p:nvPicPr>
          <p:cNvPr id="25" name="Picture 24" descr="A logo with a light shining on it&#10;&#10;Description automatically generated">
            <a:extLst>
              <a:ext uri="{FF2B5EF4-FFF2-40B4-BE49-F238E27FC236}">
                <a16:creationId xmlns:a16="http://schemas.microsoft.com/office/drawing/2014/main" id="{B8B80E78-F162-017F-E78F-4852C87C4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1248" y="5670728"/>
            <a:ext cx="2893900" cy="1025509"/>
          </a:xfrm>
          <a:prstGeom prst="rect">
            <a:avLst/>
          </a:prstGeom>
        </p:spPr>
      </p:pic>
      <p:pic>
        <p:nvPicPr>
          <p:cNvPr id="27" name="Picture 26" descr="A screenshot of a computer&#10;&#10;Description automatically generated">
            <a:extLst>
              <a:ext uri="{FF2B5EF4-FFF2-40B4-BE49-F238E27FC236}">
                <a16:creationId xmlns:a16="http://schemas.microsoft.com/office/drawing/2014/main" id="{DCF39B77-0666-77DD-3451-1C68C5A25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547" y="5797540"/>
            <a:ext cx="2336613" cy="8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7126"/>
            <a:ext cx="11167447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7FE1C-546D-9ED9-48CD-431B4944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CL" sz="4000" dirty="0"/>
              <a:t>TelarKG – Entity Linking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C57BD-A2B9-104E-A8F2-3322A0FE1C4C}"/>
              </a:ext>
            </a:extLst>
          </p:cNvPr>
          <p:cNvSpPr>
            <a:spLocks/>
          </p:cNvSpPr>
          <p:nvPr/>
        </p:nvSpPr>
        <p:spPr>
          <a:xfrm>
            <a:off x="1373718" y="2269730"/>
            <a:ext cx="9651827" cy="3993910"/>
          </a:xfrm>
          <a:prstGeom prst="rect">
            <a:avLst/>
          </a:prstGeom>
        </p:spPr>
        <p:txBody>
          <a:bodyPr/>
          <a:lstStyle/>
          <a:p>
            <a:pPr defTabSz="832104">
              <a:spcAft>
                <a:spcPts val="600"/>
              </a:spcAft>
            </a:pPr>
            <a:r>
              <a:rPr lang="en-US" sz="182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MATCH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(</a:t>
            </a:r>
            <a:r>
              <a:rPr lang="en-US" sz="182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</a:t>
            </a:r>
            <a:r>
              <a:rPr lang="en-US" sz="1820" b="1" kern="1200" err="1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twt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820" kern="1200">
                <a:solidFill>
                  <a:srgbClr val="0000FF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:Tweet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</a:t>
            </a:r>
            <a:r>
              <a:rPr lang="en-US" sz="1820" b="1" kern="120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-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[</a:t>
            </a:r>
            <a:r>
              <a:rPr lang="en-US" sz="1820" kern="1200">
                <a:solidFill>
                  <a:srgbClr val="0000FF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:mention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]</a:t>
            </a:r>
            <a:r>
              <a:rPr lang="en-US" sz="1820" b="1" kern="120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-&gt;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()</a:t>
            </a:r>
            <a:r>
              <a:rPr lang="en-US" sz="1820" b="1" kern="120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-&gt;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(</a:t>
            </a:r>
            <a:r>
              <a:rPr lang="en-US" sz="182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?y1</a:t>
            </a:r>
            <a:r>
              <a:rPr lang="en-US" sz="1820" kern="1200">
                <a:solidFill>
                  <a:srgbClr val="0000FF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:ConventionMember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),</a:t>
            </a:r>
          </a:p>
          <a:p>
            <a:pPr defTabSz="832104">
              <a:spcAft>
                <a:spcPts val="600"/>
              </a:spcAft>
            </a:pP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     (</a:t>
            </a:r>
            <a:r>
              <a:rPr lang="en-US" sz="182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</a:t>
            </a:r>
            <a:r>
              <a:rPr lang="en-US" sz="1820" b="1" kern="1200" err="1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twt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820" kern="1200">
                <a:solidFill>
                  <a:srgbClr val="0000FF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:Tweet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</a:t>
            </a:r>
            <a:r>
              <a:rPr lang="en-US" sz="1820" b="1" kern="120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-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[</a:t>
            </a:r>
            <a:r>
              <a:rPr lang="en-US" sz="1820" kern="1200">
                <a:solidFill>
                  <a:srgbClr val="0000FF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:mention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]</a:t>
            </a:r>
            <a:r>
              <a:rPr lang="en-US" sz="1820" b="1" kern="120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-&gt;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()</a:t>
            </a:r>
            <a:r>
              <a:rPr lang="en-US" sz="1820" b="1" kern="120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-&gt;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(</a:t>
            </a:r>
            <a:r>
              <a:rPr lang="en-US" sz="182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?y2</a:t>
            </a:r>
            <a:r>
              <a:rPr lang="en-US" sz="1820" kern="1200">
                <a:solidFill>
                  <a:srgbClr val="0000FF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:ConventionMember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</a:t>
            </a:r>
          </a:p>
          <a:p>
            <a:pPr defTabSz="832104">
              <a:spcAft>
                <a:spcPts val="600"/>
              </a:spcAft>
            </a:pPr>
            <a:r>
              <a:rPr lang="en-US" sz="182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WHERE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82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?y1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820" b="1" kern="1200">
                <a:solidFill>
                  <a:srgbClr val="005F78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!=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82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?y2</a:t>
            </a:r>
            <a:endParaRPr lang="en-US" sz="1820" kern="1200">
              <a:solidFill>
                <a:srgbClr val="000000"/>
              </a:solidFill>
              <a:highlight>
                <a:srgbClr val="FFFFFF"/>
              </a:highlight>
              <a:latin typeface="Monaco" pitchFamily="2" charset="77"/>
              <a:ea typeface="+mn-ea"/>
              <a:cs typeface="+mn-cs"/>
            </a:endParaRPr>
          </a:p>
          <a:p>
            <a:pPr defTabSz="832104">
              <a:spcAft>
                <a:spcPts val="600"/>
              </a:spcAft>
            </a:pPr>
            <a:r>
              <a:rPr lang="en-US" sz="182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GROUP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82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BY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82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?y1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, </a:t>
            </a:r>
            <a:r>
              <a:rPr lang="en-US" sz="182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?y2</a:t>
            </a:r>
            <a:endParaRPr lang="en-US" sz="1820" kern="1200">
              <a:solidFill>
                <a:srgbClr val="000000"/>
              </a:solidFill>
              <a:highlight>
                <a:srgbClr val="FFFFFF"/>
              </a:highlight>
              <a:latin typeface="Monaco" pitchFamily="2" charset="77"/>
              <a:ea typeface="+mn-ea"/>
              <a:cs typeface="+mn-cs"/>
            </a:endParaRPr>
          </a:p>
          <a:p>
            <a:pPr defTabSz="832104">
              <a:spcAft>
                <a:spcPts val="600"/>
              </a:spcAft>
            </a:pPr>
            <a:r>
              <a:rPr lang="en-US" sz="182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ORDER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82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BY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82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COUNT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(</a:t>
            </a:r>
            <a:r>
              <a:rPr lang="en-US" sz="182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</a:t>
            </a:r>
            <a:r>
              <a:rPr lang="en-US" sz="1820" b="1" kern="1200" err="1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twt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 </a:t>
            </a:r>
            <a:r>
              <a:rPr lang="en-US" sz="182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DESC</a:t>
            </a:r>
            <a:endParaRPr lang="en-US" sz="1820" kern="1200">
              <a:solidFill>
                <a:srgbClr val="000000"/>
              </a:solidFill>
              <a:highlight>
                <a:srgbClr val="FFFFFF"/>
              </a:highlight>
              <a:latin typeface="Monaco" pitchFamily="2" charset="77"/>
              <a:ea typeface="+mn-ea"/>
              <a:cs typeface="+mn-cs"/>
            </a:endParaRPr>
          </a:p>
          <a:p>
            <a:pPr defTabSz="832104">
              <a:spcAft>
                <a:spcPts val="600"/>
              </a:spcAft>
            </a:pPr>
            <a:r>
              <a:rPr lang="en-US" sz="182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RETURN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82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?y1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, </a:t>
            </a:r>
            <a:r>
              <a:rPr lang="en-US" sz="182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?y2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, </a:t>
            </a:r>
            <a:r>
              <a:rPr lang="en-US" sz="182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COUNT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(</a:t>
            </a:r>
            <a:r>
              <a:rPr lang="en-US" sz="1820" b="1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?</a:t>
            </a:r>
            <a:r>
              <a:rPr lang="en-US" sz="1820" b="1" kern="1200" err="1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twt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)</a:t>
            </a:r>
          </a:p>
          <a:p>
            <a:pPr defTabSz="832104">
              <a:spcAft>
                <a:spcPts val="600"/>
              </a:spcAft>
            </a:pPr>
            <a:r>
              <a:rPr lang="en-US" sz="1820" b="1" kern="1200">
                <a:solidFill>
                  <a:srgbClr val="9100B9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LIMIT</a:t>
            </a:r>
            <a:r>
              <a:rPr lang="en-US" sz="1820" kern="1200">
                <a:solidFill>
                  <a:srgbClr val="000000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 </a:t>
            </a:r>
            <a:r>
              <a:rPr lang="en-US" sz="1820" kern="1200">
                <a:solidFill>
                  <a:srgbClr val="006633"/>
                </a:solidFill>
                <a:highlight>
                  <a:srgbClr val="FFFFFF"/>
                </a:highlight>
                <a:latin typeface="Monaco" pitchFamily="2" charset="77"/>
                <a:ea typeface="+mn-ea"/>
                <a:cs typeface="+mn-cs"/>
              </a:rPr>
              <a:t>1</a:t>
            </a:r>
            <a:endParaRPr lang="en-US" sz="1820" kern="1200">
              <a:solidFill>
                <a:srgbClr val="000000"/>
              </a:solidFill>
              <a:highlight>
                <a:srgbClr val="FFFFFF"/>
              </a:highlight>
              <a:latin typeface="Monaco" pitchFamily="2" charset="77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</a:pPr>
            <a:endParaRPr lang="en-CL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104408-1D1E-F1CD-109E-9594C8482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416561"/>
              </p:ext>
            </p:extLst>
          </p:nvPr>
        </p:nvGraphicFramePr>
        <p:xfrm>
          <a:off x="6659842" y="5357809"/>
          <a:ext cx="47564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059">
                  <a:extLst>
                    <a:ext uri="{9D8B030D-6E8A-4147-A177-3AD203B41FA5}">
                      <a16:colId xmlns:a16="http://schemas.microsoft.com/office/drawing/2014/main" val="2059108118"/>
                    </a:ext>
                  </a:extLst>
                </a:gridCol>
                <a:gridCol w="1678305">
                  <a:extLst>
                    <a:ext uri="{9D8B030D-6E8A-4147-A177-3AD203B41FA5}">
                      <a16:colId xmlns:a16="http://schemas.microsoft.com/office/drawing/2014/main" val="3509550987"/>
                    </a:ext>
                  </a:extLst>
                </a:gridCol>
                <a:gridCol w="1590040">
                  <a:extLst>
                    <a:ext uri="{9D8B030D-6E8A-4147-A177-3AD203B41FA5}">
                      <a16:colId xmlns:a16="http://schemas.microsoft.com/office/drawing/2014/main" val="3865734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L" dirty="0"/>
                        <a:t>?y1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L" dirty="0"/>
                        <a:t>?y2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L" dirty="0"/>
                        <a:t>COUNT(?twt)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75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L" dirty="0"/>
                        <a:t>Jorge Baradit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L" dirty="0"/>
                        <a:t>Fernando Atria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L" dirty="0"/>
                        <a:t>643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9111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337D28-BA8D-251C-7376-98DBD7336ED3}"/>
              </a:ext>
            </a:extLst>
          </p:cNvPr>
          <p:cNvSpPr txBox="1"/>
          <p:nvPr/>
        </p:nvSpPr>
        <p:spPr>
          <a:xfrm>
            <a:off x="1373718" y="5357809"/>
            <a:ext cx="3692873" cy="59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CL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pair of conventionals most often mentioned together</a:t>
            </a:r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60306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C44C-9CC0-64B3-9990-97C717E8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TelarKG – Sentence-</a:t>
            </a:r>
            <a:r>
              <a:rPr lang="en-US" dirty="0"/>
              <a:t>B</a:t>
            </a:r>
            <a:r>
              <a:rPr lang="en-CL" dirty="0"/>
              <a:t>ert Feature Vectors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1BBBB2-DE51-6CCB-E3E5-C0274A611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05322"/>
            <a:ext cx="4824720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D2F47A-F063-30BA-4EAD-F9C68DA14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30885"/>
            <a:ext cx="4824720" cy="1099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BAA0C1-6470-1631-1F84-0B46F2597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30396"/>
            <a:ext cx="4825893" cy="922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BF52E4-9994-F7DC-9353-14045D48B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752751"/>
            <a:ext cx="4824720" cy="2115961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D2AD77BF-3D4E-28BF-B5C1-A76E51C01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7"/>
          <a:stretch/>
        </p:blipFill>
        <p:spPr bwMode="auto">
          <a:xfrm>
            <a:off x="6529080" y="2212154"/>
            <a:ext cx="4824720" cy="323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01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D227D-4B14-4749-070D-1E29684D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TelarKG – Semantic Similarity Search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8E750-E312-07E3-C1D0-5CA9A354D990}"/>
              </a:ext>
            </a:extLst>
          </p:cNvPr>
          <p:cNvSpPr txBox="1"/>
          <p:nvPr/>
        </p:nvSpPr>
        <p:spPr>
          <a:xfrm>
            <a:off x="0" y="3512181"/>
            <a:ext cx="7215673" cy="2177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>
                <a:solidFill>
                  <a:srgbClr val="A02B93"/>
                </a:solidFill>
                <a:effectLst/>
                <a:highlight>
                  <a:srgbClr val="FFFFFF"/>
                </a:highlight>
                <a:latin typeface="Monaco" pitchFamily="2" charset="77"/>
              </a:rPr>
              <a:t>MATCH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 (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?</a:t>
            </a:r>
            <a:r>
              <a:rPr lang="en-US" sz="1100" b="1" dirty="0" err="1">
                <a:effectLst/>
                <a:highlight>
                  <a:srgbClr val="FFFFFF"/>
                </a:highlight>
                <a:latin typeface="Monaco" pitchFamily="2" charset="77"/>
              </a:rPr>
              <a:t>tw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 :Tweet)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-&gt;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()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&lt;-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(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?</a:t>
            </a:r>
            <a:r>
              <a:rPr lang="en-US" sz="1100" b="1" dirty="0" err="1">
                <a:effectLst/>
                <a:highlight>
                  <a:srgbClr val="FFFFFF"/>
                </a:highlight>
                <a:latin typeface="Monaco" pitchFamily="2" charset="77"/>
              </a:rPr>
              <a:t>convMemb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 :</a:t>
            </a:r>
            <a:r>
              <a:rPr lang="en-US" sz="1100" b="0" dirty="0" err="1">
                <a:effectLst/>
                <a:highlight>
                  <a:srgbClr val="FFFFFF"/>
                </a:highlight>
                <a:latin typeface="Monaco" pitchFamily="2" charset="77"/>
              </a:rPr>
              <a:t>ConventionMember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),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      (twp_1494…)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-&gt;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(:</a:t>
            </a:r>
            <a:r>
              <a:rPr lang="en-US" sz="1100" b="0" dirty="0" err="1">
                <a:effectLst/>
                <a:highlight>
                  <a:srgbClr val="FFFFFF"/>
                </a:highlight>
                <a:latin typeface="Monaco" pitchFamily="2" charset="77"/>
              </a:rPr>
              <a:t>TwitterAccount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)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&lt;-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 (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?author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 :</a:t>
            </a:r>
            <a:r>
              <a:rPr lang="en-US" sz="1100" b="0" dirty="0" err="1">
                <a:effectLst/>
                <a:highlight>
                  <a:srgbClr val="FFFFFF"/>
                </a:highlight>
                <a:latin typeface="Monaco" pitchFamily="2" charset="77"/>
              </a:rPr>
              <a:t>ConventionMember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),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      (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?author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)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-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[:</a:t>
            </a:r>
            <a:r>
              <a:rPr lang="en-US" sz="1100" b="0" dirty="0" err="1">
                <a:effectLst/>
                <a:highlight>
                  <a:srgbClr val="FFFFFF"/>
                </a:highlight>
                <a:latin typeface="Monaco" pitchFamily="2" charset="77"/>
              </a:rPr>
              <a:t>politicalGroupConvention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]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-&gt;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(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?</a:t>
            </a:r>
            <a:r>
              <a:rPr lang="en-US" sz="1100" b="1" dirty="0" err="1">
                <a:effectLst/>
                <a:highlight>
                  <a:srgbClr val="FFFFFF"/>
                </a:highlight>
                <a:latin typeface="Monaco" pitchFamily="2" charset="77"/>
              </a:rPr>
              <a:t>authorPConv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),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      (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?</a:t>
            </a:r>
            <a:r>
              <a:rPr lang="en-US" sz="1100" b="1" dirty="0" err="1">
                <a:effectLst/>
                <a:highlight>
                  <a:srgbClr val="FFFFFF"/>
                </a:highlight>
                <a:latin typeface="Monaco" pitchFamily="2" charset="77"/>
              </a:rPr>
              <a:t>convMemb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)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-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[:</a:t>
            </a:r>
            <a:r>
              <a:rPr lang="en-US" sz="1100" b="0" dirty="0" err="1">
                <a:effectLst/>
                <a:highlight>
                  <a:srgbClr val="FFFFFF"/>
                </a:highlight>
                <a:latin typeface="Monaco" pitchFamily="2" charset="77"/>
              </a:rPr>
              <a:t>politicalGroupConvention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]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-&gt;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(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?</a:t>
            </a:r>
            <a:r>
              <a:rPr lang="en-US" sz="1100" b="1" dirty="0" err="1">
                <a:effectLst/>
                <a:highlight>
                  <a:srgbClr val="FFFFFF"/>
                </a:highlight>
                <a:latin typeface="Monaco" pitchFamily="2" charset="77"/>
              </a:rPr>
              <a:t>convMembPConv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>
                <a:solidFill>
                  <a:srgbClr val="A02B93"/>
                </a:solidFill>
                <a:effectLst/>
                <a:highlight>
                  <a:srgbClr val="00FFFF"/>
                </a:highlight>
                <a:latin typeface="Monaco" pitchFamily="2" charset="77"/>
              </a:rPr>
              <a:t>PROJECT_SIMILARITY</a:t>
            </a:r>
            <a:r>
              <a:rPr lang="en-US" sz="1100" b="0" dirty="0">
                <a:effectLst/>
                <a:highlight>
                  <a:srgbClr val="00FFFF"/>
                </a:highlight>
                <a:latin typeface="Monaco" pitchFamily="2" charset="77"/>
              </a:rPr>
              <a:t>(</a:t>
            </a:r>
            <a:r>
              <a:rPr lang="en-US" sz="1100" b="1" dirty="0">
                <a:effectLst/>
                <a:highlight>
                  <a:srgbClr val="00FFFF"/>
                </a:highlight>
                <a:latin typeface="Monaco" pitchFamily="2" charset="77"/>
              </a:rPr>
              <a:t>?</a:t>
            </a:r>
            <a:r>
              <a:rPr lang="en-US" sz="1100" b="1" dirty="0" err="1">
                <a:effectLst/>
                <a:highlight>
                  <a:srgbClr val="00FFFF"/>
                </a:highlight>
                <a:latin typeface="Monaco" pitchFamily="2" charset="77"/>
              </a:rPr>
              <a:t>tw</a:t>
            </a:r>
            <a:r>
              <a:rPr lang="en-US" sz="1100" b="0" dirty="0">
                <a:effectLst/>
                <a:highlight>
                  <a:srgbClr val="00FFFF"/>
                </a:highlight>
                <a:latin typeface="Monaco" pitchFamily="2" charset="77"/>
              </a:rPr>
              <a:t>, </a:t>
            </a:r>
            <a:r>
              <a:rPr lang="en-US" sz="1100" b="1" dirty="0">
                <a:effectLst/>
                <a:highlight>
                  <a:srgbClr val="00FFFF"/>
                </a:highlight>
                <a:latin typeface="Monaco" pitchFamily="2" charset="77"/>
              </a:rPr>
              <a:t>?</a:t>
            </a:r>
            <a:r>
              <a:rPr lang="en-US" sz="1100" b="1" dirty="0" err="1">
                <a:effectLst/>
                <a:highlight>
                  <a:srgbClr val="00FFFF"/>
                </a:highlight>
                <a:latin typeface="Monaco" pitchFamily="2" charset="77"/>
              </a:rPr>
              <a:t>dist</a:t>
            </a:r>
            <a:r>
              <a:rPr lang="en-US" sz="1100" b="0" dirty="0">
                <a:effectLst/>
                <a:highlight>
                  <a:srgbClr val="00FFFF"/>
                </a:highlight>
                <a:latin typeface="Monaco" pitchFamily="2" charset="77"/>
              </a:rPr>
              <a:t>, "</a:t>
            </a:r>
            <a:r>
              <a:rPr lang="en-US" sz="1100" b="0" dirty="0" err="1">
                <a:effectLst/>
                <a:highlight>
                  <a:srgbClr val="00FFFF"/>
                </a:highlight>
                <a:latin typeface="Monaco" pitchFamily="2" charset="77"/>
              </a:rPr>
              <a:t>tweets_sbert</a:t>
            </a:r>
            <a:r>
              <a:rPr lang="en-US" sz="1100" b="0" dirty="0">
                <a:effectLst/>
                <a:highlight>
                  <a:srgbClr val="00FFFF"/>
                </a:highlight>
                <a:latin typeface="Monaco" pitchFamily="2" charset="77"/>
              </a:rPr>
              <a:t>", twp_1494142390663360512, </a:t>
            </a:r>
            <a:r>
              <a:rPr lang="en-US" sz="1100" b="1" dirty="0">
                <a:effectLst/>
                <a:highlight>
                  <a:srgbClr val="00FFFF"/>
                </a:highlight>
                <a:latin typeface="Monaco" pitchFamily="2" charset="77"/>
              </a:rPr>
              <a:t>ANGULAR</a:t>
            </a:r>
            <a:r>
              <a:rPr lang="en-US" sz="1100" b="0" dirty="0">
                <a:effectLst/>
                <a:highlight>
                  <a:srgbClr val="00FFFF"/>
                </a:highlight>
                <a:latin typeface="Monaco" pitchFamily="2" charset="77"/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>
                <a:solidFill>
                  <a:srgbClr val="A02B93"/>
                </a:solidFill>
                <a:effectLst/>
                <a:highlight>
                  <a:srgbClr val="FFFFFF"/>
                </a:highlight>
                <a:latin typeface="Monaco" pitchFamily="2" charset="77"/>
              </a:rPr>
              <a:t>WHERE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 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?</a:t>
            </a:r>
            <a:r>
              <a:rPr lang="en-US" sz="1100" b="1" dirty="0" err="1">
                <a:effectLst/>
                <a:highlight>
                  <a:srgbClr val="FFFFFF"/>
                </a:highlight>
                <a:latin typeface="Monaco" pitchFamily="2" charset="77"/>
              </a:rPr>
              <a:t>tw</a:t>
            </a:r>
            <a:r>
              <a:rPr lang="en-US" sz="1100" b="0" dirty="0" err="1">
                <a:effectLst/>
                <a:highlight>
                  <a:srgbClr val="FFFFFF"/>
                </a:highlight>
                <a:latin typeface="Monaco" pitchFamily="2" charset="77"/>
              </a:rPr>
              <a:t>.createdAt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 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&gt;=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 date("2022-02-17") </a:t>
            </a:r>
            <a:r>
              <a:rPr lang="en-US" sz="1100" b="1" dirty="0">
                <a:solidFill>
                  <a:srgbClr val="A02B93"/>
                </a:solidFill>
                <a:effectLst/>
                <a:highlight>
                  <a:srgbClr val="FFFFFF"/>
                </a:highlight>
                <a:latin typeface="Monaco" pitchFamily="2" charset="77"/>
              </a:rPr>
              <a:t>AND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 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?</a:t>
            </a:r>
            <a:r>
              <a:rPr lang="en-US" sz="1100" b="1" dirty="0" err="1">
                <a:effectLst/>
                <a:highlight>
                  <a:srgbClr val="FFFFFF"/>
                </a:highlight>
                <a:latin typeface="Monaco" pitchFamily="2" charset="77"/>
              </a:rPr>
              <a:t>tw</a:t>
            </a:r>
            <a:r>
              <a:rPr lang="en-US" sz="1100" b="0" dirty="0" err="1">
                <a:effectLst/>
                <a:highlight>
                  <a:srgbClr val="FFFFFF"/>
                </a:highlight>
                <a:latin typeface="Monaco" pitchFamily="2" charset="77"/>
              </a:rPr>
              <a:t>.createdAt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 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&lt;=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 date("2022-02-17")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>
                <a:solidFill>
                  <a:srgbClr val="A02B93"/>
                </a:solidFill>
                <a:effectLst/>
                <a:highlight>
                  <a:srgbClr val="FFFFFF"/>
                </a:highlight>
                <a:latin typeface="Monaco" pitchFamily="2" charset="77"/>
              </a:rPr>
              <a:t>GROUP</a:t>
            </a:r>
            <a:r>
              <a:rPr lang="en-US" sz="1100" b="0" dirty="0">
                <a:solidFill>
                  <a:srgbClr val="A02B93"/>
                </a:solidFill>
                <a:effectLst/>
                <a:highlight>
                  <a:srgbClr val="FFFFFF"/>
                </a:highlight>
                <a:latin typeface="Monaco" pitchFamily="2" charset="77"/>
              </a:rPr>
              <a:t> </a:t>
            </a:r>
            <a:r>
              <a:rPr lang="en-US" sz="1100" b="1" dirty="0">
                <a:solidFill>
                  <a:srgbClr val="A02B93"/>
                </a:solidFill>
                <a:effectLst/>
                <a:highlight>
                  <a:srgbClr val="FFFFFF"/>
                </a:highlight>
                <a:latin typeface="Monaco" pitchFamily="2" charset="77"/>
              </a:rPr>
              <a:t>BY</a:t>
            </a:r>
            <a:r>
              <a:rPr lang="en-US" sz="1100" b="0" dirty="0">
                <a:solidFill>
                  <a:srgbClr val="A02B93"/>
                </a:solidFill>
                <a:effectLst/>
                <a:highlight>
                  <a:srgbClr val="FFFFFF"/>
                </a:highlight>
                <a:latin typeface="Monaco" pitchFamily="2" charset="77"/>
              </a:rPr>
              <a:t> 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?</a:t>
            </a:r>
            <a:r>
              <a:rPr lang="en-US" sz="1100" b="1" dirty="0" err="1">
                <a:effectLst/>
                <a:highlight>
                  <a:srgbClr val="FFFFFF"/>
                </a:highlight>
                <a:latin typeface="Monaco" pitchFamily="2" charset="77"/>
              </a:rPr>
              <a:t>convMembPConv</a:t>
            </a:r>
            <a:endParaRPr lang="en-US" sz="1100" b="0" dirty="0">
              <a:effectLst/>
              <a:highlight>
                <a:srgbClr val="FFFFFF"/>
              </a:highlight>
              <a:latin typeface="Monaco" pitchFamily="2" charset="77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b="1" dirty="0">
                <a:solidFill>
                  <a:srgbClr val="A02B93"/>
                </a:solidFill>
                <a:effectLst/>
                <a:highlight>
                  <a:srgbClr val="FFFFFF"/>
                </a:highlight>
                <a:latin typeface="Monaco" pitchFamily="2" charset="77"/>
              </a:rPr>
              <a:t>RETURN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 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?</a:t>
            </a:r>
            <a:r>
              <a:rPr lang="en-US" sz="1100" b="1" dirty="0" err="1">
                <a:effectLst/>
                <a:highlight>
                  <a:srgbClr val="FFFFFF"/>
                </a:highlight>
                <a:latin typeface="Monaco" pitchFamily="2" charset="77"/>
              </a:rPr>
              <a:t>convMembPConv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, 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COUNT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(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?</a:t>
            </a:r>
            <a:r>
              <a:rPr lang="en-US" sz="1100" b="1" dirty="0" err="1">
                <a:effectLst/>
                <a:highlight>
                  <a:srgbClr val="FFFFFF"/>
                </a:highlight>
                <a:latin typeface="Monaco" pitchFamily="2" charset="77"/>
              </a:rPr>
              <a:t>tw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), 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AVG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(</a:t>
            </a:r>
            <a:r>
              <a:rPr lang="en-US" sz="1100" b="1" dirty="0">
                <a:effectLst/>
                <a:highlight>
                  <a:srgbClr val="FFFFFF"/>
                </a:highlight>
                <a:latin typeface="Monaco" pitchFamily="2" charset="77"/>
              </a:rPr>
              <a:t>?</a:t>
            </a:r>
            <a:r>
              <a:rPr lang="en-US" sz="1100" b="1" dirty="0" err="1">
                <a:effectLst/>
                <a:highlight>
                  <a:srgbClr val="FFFFFF"/>
                </a:highlight>
                <a:latin typeface="Monaco" pitchFamily="2" charset="77"/>
              </a:rPr>
              <a:t>dist</a:t>
            </a:r>
            <a:r>
              <a:rPr lang="en-US" sz="1100" b="0" dirty="0">
                <a:effectLst/>
                <a:highlight>
                  <a:srgbClr val="FFFFFF"/>
                </a:highlight>
                <a:latin typeface="Monaco" pitchFamily="2" charset="77"/>
              </a:rPr>
              <a:t>)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9999333-05CA-DA3F-A03F-870DAC995B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499"/>
          <a:stretch/>
        </p:blipFill>
        <p:spPr>
          <a:xfrm>
            <a:off x="5697494" y="678262"/>
            <a:ext cx="5307930" cy="146304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CA0655-5B95-CA10-F0F8-364789DE8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111750"/>
              </p:ext>
            </p:extLst>
          </p:nvPr>
        </p:nvGraphicFramePr>
        <p:xfrm>
          <a:off x="7215673" y="2757839"/>
          <a:ext cx="4564058" cy="368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77">
                  <a:extLst>
                    <a:ext uri="{9D8B030D-6E8A-4147-A177-3AD203B41FA5}">
                      <a16:colId xmlns:a16="http://schemas.microsoft.com/office/drawing/2014/main" val="810597392"/>
                    </a:ext>
                  </a:extLst>
                </a:gridCol>
                <a:gridCol w="891009">
                  <a:extLst>
                    <a:ext uri="{9D8B030D-6E8A-4147-A177-3AD203B41FA5}">
                      <a16:colId xmlns:a16="http://schemas.microsoft.com/office/drawing/2014/main" val="4085746778"/>
                    </a:ext>
                  </a:extLst>
                </a:gridCol>
                <a:gridCol w="1162472">
                  <a:extLst>
                    <a:ext uri="{9D8B030D-6E8A-4147-A177-3AD203B41FA5}">
                      <a16:colId xmlns:a16="http://schemas.microsoft.com/office/drawing/2014/main" val="4042210156"/>
                    </a:ext>
                  </a:extLst>
                </a:gridCol>
              </a:tblGrid>
              <a:tr h="314049">
                <a:tc>
                  <a:txBody>
                    <a:bodyPr/>
                    <a:lstStyle/>
                    <a:p>
                      <a:r>
                        <a:rPr lang="en-US" sz="1400" b="0" cap="all" spc="150" dirty="0" err="1">
                          <a:solidFill>
                            <a:schemeClr val="lt1"/>
                          </a:solidFill>
                        </a:rPr>
                        <a:t>Bancada</a:t>
                      </a:r>
                      <a:endParaRPr lang="en-US" sz="1400" b="0" cap="all" spc="150" dirty="0">
                        <a:solidFill>
                          <a:schemeClr val="lt1"/>
                        </a:solidFill>
                      </a:endParaRP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US" sz="1400" b="0" cap="all" spc="150">
                          <a:solidFill>
                            <a:schemeClr val="lt1"/>
                          </a:solidFill>
                        </a:rPr>
                        <a:t>COUNT</a:t>
                      </a: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US" sz="1400" b="0" cap="all" spc="150" dirty="0">
                          <a:solidFill>
                            <a:schemeClr val="lt1"/>
                          </a:solidFill>
                        </a:rPr>
                        <a:t>AVG(</a:t>
                      </a:r>
                      <a:r>
                        <a:rPr lang="en-US" sz="1400" b="0" cap="all" spc="150" dirty="0" err="1">
                          <a:solidFill>
                            <a:schemeClr val="lt1"/>
                          </a:solidFill>
                        </a:rPr>
                        <a:t>dist</a:t>
                      </a:r>
                      <a:r>
                        <a:rPr lang="en-US" sz="1400" b="0" cap="all" spc="150" dirty="0">
                          <a:solidFill>
                            <a:schemeClr val="lt1"/>
                          </a:solidFill>
                        </a:rPr>
                        <a:t>)</a:t>
                      </a:r>
                    </a:p>
                  </a:txBody>
                  <a:tcPr marL="77649" marR="77649" marT="77649" marB="77649" anchor="ctr"/>
                </a:tc>
                <a:extLst>
                  <a:ext uri="{0D108BD9-81ED-4DB2-BD59-A6C34878D82A}">
                    <a16:rowId xmlns:a16="http://schemas.microsoft.com/office/drawing/2014/main" val="3346443606"/>
                  </a:ext>
                </a:extLst>
              </a:tr>
              <a:tr h="288166"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tx1"/>
                          </a:solidFill>
                        </a:rPr>
                        <a:t>Mov. Soc </a:t>
                      </a:r>
                      <a:r>
                        <a:rPr lang="en-US" sz="1400" cap="none" spc="0" err="1">
                          <a:solidFill>
                            <a:schemeClr val="tx1"/>
                          </a:solidFill>
                        </a:rPr>
                        <a:t>Constituyentes</a:t>
                      </a:r>
                      <a:endParaRPr lang="en-US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CL" sz="1400" cap="none" spc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CL" sz="1400" cap="none" spc="0">
                          <a:solidFill>
                            <a:schemeClr val="tx1"/>
                          </a:solidFill>
                        </a:rPr>
                        <a:t>0.423795</a:t>
                      </a:r>
                    </a:p>
                  </a:txBody>
                  <a:tcPr marL="77649" marR="77649" marT="77649" marB="77649" anchor="ctr"/>
                </a:tc>
                <a:extLst>
                  <a:ext uri="{0D108BD9-81ED-4DB2-BD59-A6C34878D82A}">
                    <a16:rowId xmlns:a16="http://schemas.microsoft.com/office/drawing/2014/main" val="851861238"/>
                  </a:ext>
                </a:extLst>
              </a:tr>
              <a:tr h="288166">
                <a:tc>
                  <a:txBody>
                    <a:bodyPr/>
                    <a:lstStyle/>
                    <a:p>
                      <a:r>
                        <a:rPr lang="en-US" sz="1400" cap="none" spc="0" err="1">
                          <a:solidFill>
                            <a:schemeClr val="tx1"/>
                          </a:solidFill>
                        </a:rPr>
                        <a:t>Indep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</a:rPr>
                        <a:t>. No </a:t>
                      </a:r>
                      <a:r>
                        <a:rPr lang="en-US" sz="1400" cap="none" spc="0" err="1">
                          <a:solidFill>
                            <a:schemeClr val="tx1"/>
                          </a:solidFill>
                        </a:rPr>
                        <a:t>Neutrales</a:t>
                      </a:r>
                      <a:endParaRPr lang="en-US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CL" sz="14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CL" sz="1400" cap="none" spc="0">
                          <a:solidFill>
                            <a:schemeClr val="tx1"/>
                          </a:solidFill>
                        </a:rPr>
                        <a:t>0.475289</a:t>
                      </a:r>
                    </a:p>
                  </a:txBody>
                  <a:tcPr marL="77649" marR="77649" marT="77649" marB="77649" anchor="ctr"/>
                </a:tc>
                <a:extLst>
                  <a:ext uri="{0D108BD9-81ED-4DB2-BD59-A6C34878D82A}">
                    <a16:rowId xmlns:a16="http://schemas.microsoft.com/office/drawing/2014/main" val="986942092"/>
                  </a:ext>
                </a:extLst>
              </a:tr>
              <a:tr h="288166">
                <a:tc>
                  <a:txBody>
                    <a:bodyPr/>
                    <a:lstStyle/>
                    <a:p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Frente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Amplio</a:t>
                      </a: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CL" sz="1400" cap="none" spc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CL" sz="1400" cap="none" spc="0">
                          <a:solidFill>
                            <a:schemeClr val="tx1"/>
                          </a:solidFill>
                        </a:rPr>
                        <a:t>0.501312</a:t>
                      </a:r>
                    </a:p>
                  </a:txBody>
                  <a:tcPr marL="77649" marR="77649" marT="77649" marB="77649" anchor="ctr"/>
                </a:tc>
                <a:extLst>
                  <a:ext uri="{0D108BD9-81ED-4DB2-BD59-A6C34878D82A}">
                    <a16:rowId xmlns:a16="http://schemas.microsoft.com/office/drawing/2014/main" val="2327821189"/>
                  </a:ext>
                </a:extLst>
              </a:tr>
              <a:tr h="288166">
                <a:tc>
                  <a:txBody>
                    <a:bodyPr/>
                    <a:lstStyle/>
                    <a:p>
                      <a:r>
                        <a:rPr lang="en-US" sz="1400" cap="none" spc="0" err="1">
                          <a:solidFill>
                            <a:schemeClr val="tx1"/>
                          </a:solidFill>
                        </a:rPr>
                        <a:t>Partido_Comunista</a:t>
                      </a:r>
                      <a:endParaRPr lang="en-US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CL" sz="1400" cap="none" spc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CL" sz="1400" cap="none" spc="0">
                          <a:solidFill>
                            <a:schemeClr val="tx1"/>
                          </a:solidFill>
                        </a:rPr>
                        <a:t>0.513067</a:t>
                      </a:r>
                    </a:p>
                  </a:txBody>
                  <a:tcPr marL="77649" marR="77649" marT="77649" marB="77649" anchor="ctr"/>
                </a:tc>
                <a:extLst>
                  <a:ext uri="{0D108BD9-81ED-4DB2-BD59-A6C34878D82A}">
                    <a16:rowId xmlns:a16="http://schemas.microsoft.com/office/drawing/2014/main" val="387044790"/>
                  </a:ext>
                </a:extLst>
              </a:tr>
              <a:tr h="288166"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tx1"/>
                          </a:solidFill>
                        </a:rPr>
                        <a:t>Ex LDP</a:t>
                      </a: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CL" sz="1400" cap="none" spc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CL" sz="1400" cap="none" spc="0" dirty="0">
                          <a:solidFill>
                            <a:schemeClr val="tx1"/>
                          </a:solidFill>
                        </a:rPr>
                        <a:t>0.575289</a:t>
                      </a:r>
                    </a:p>
                  </a:txBody>
                  <a:tcPr marL="77649" marR="77649" marT="77649" marB="77649" anchor="ctr"/>
                </a:tc>
                <a:extLst>
                  <a:ext uri="{0D108BD9-81ED-4DB2-BD59-A6C34878D82A}">
                    <a16:rowId xmlns:a16="http://schemas.microsoft.com/office/drawing/2014/main" val="3557054133"/>
                  </a:ext>
                </a:extLst>
              </a:tr>
              <a:tr h="288166">
                <a:tc>
                  <a:txBody>
                    <a:bodyPr/>
                    <a:lstStyle/>
                    <a:p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Colectivo</a:t>
                      </a:r>
                      <a:r>
                        <a:rPr lang="en-US" sz="14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dirty="0" err="1">
                          <a:solidFill>
                            <a:schemeClr val="tx1"/>
                          </a:solidFill>
                        </a:rPr>
                        <a:t>Socialista</a:t>
                      </a:r>
                      <a:endParaRPr lang="en-US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CL" sz="1400" cap="none" spc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CL" sz="1400" cap="none" spc="0">
                          <a:solidFill>
                            <a:schemeClr val="tx1"/>
                          </a:solidFill>
                        </a:rPr>
                        <a:t>0.616303</a:t>
                      </a:r>
                    </a:p>
                  </a:txBody>
                  <a:tcPr marL="77649" marR="77649" marT="77649" marB="77649" anchor="ctr"/>
                </a:tc>
                <a:extLst>
                  <a:ext uri="{0D108BD9-81ED-4DB2-BD59-A6C34878D82A}">
                    <a16:rowId xmlns:a16="http://schemas.microsoft.com/office/drawing/2014/main" val="1661650368"/>
                  </a:ext>
                </a:extLst>
              </a:tr>
              <a:tr h="288166">
                <a:tc>
                  <a:txBody>
                    <a:bodyPr/>
                    <a:lstStyle/>
                    <a:p>
                      <a:r>
                        <a:rPr lang="en-US" sz="1400" cap="none" spc="0" err="1">
                          <a:solidFill>
                            <a:schemeClr val="tx1"/>
                          </a:solidFill>
                        </a:rPr>
                        <a:t>Vamos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cap="none" spc="0" err="1">
                          <a:solidFill>
                            <a:schemeClr val="tx1"/>
                          </a:solidFill>
                        </a:rPr>
                        <a:t>por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</a:rPr>
                        <a:t> Chile</a:t>
                      </a: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CL" sz="1400" cap="none" spc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CL" sz="1400" cap="none" spc="0">
                          <a:solidFill>
                            <a:schemeClr val="tx1"/>
                          </a:solidFill>
                        </a:rPr>
                        <a:t>0.646724</a:t>
                      </a:r>
                    </a:p>
                  </a:txBody>
                  <a:tcPr marL="77649" marR="77649" marT="77649" marB="77649" anchor="ctr"/>
                </a:tc>
                <a:extLst>
                  <a:ext uri="{0D108BD9-81ED-4DB2-BD59-A6C34878D82A}">
                    <a16:rowId xmlns:a16="http://schemas.microsoft.com/office/drawing/2014/main" val="333729468"/>
                  </a:ext>
                </a:extLst>
              </a:tr>
              <a:tr h="288166"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tx1"/>
                          </a:solidFill>
                        </a:rPr>
                        <a:t>Pueblo </a:t>
                      </a:r>
                      <a:r>
                        <a:rPr lang="en-US" sz="1400" cap="none" spc="0" err="1">
                          <a:solidFill>
                            <a:schemeClr val="tx1"/>
                          </a:solidFill>
                        </a:rPr>
                        <a:t>Constituyente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</a:rPr>
                        <a:t> (ex LDP)</a:t>
                      </a: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CL" sz="1400" cap="none" spc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CL" sz="1400" cap="none" spc="0">
                          <a:solidFill>
                            <a:schemeClr val="tx1"/>
                          </a:solidFill>
                        </a:rPr>
                        <a:t>0.673799</a:t>
                      </a:r>
                    </a:p>
                  </a:txBody>
                  <a:tcPr marL="77649" marR="77649" marT="77649" marB="77649" anchor="ctr"/>
                </a:tc>
                <a:extLst>
                  <a:ext uri="{0D108BD9-81ED-4DB2-BD59-A6C34878D82A}">
                    <a16:rowId xmlns:a16="http://schemas.microsoft.com/office/drawing/2014/main" val="3600898895"/>
                  </a:ext>
                </a:extLst>
              </a:tr>
              <a:tr h="288166"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tx1"/>
                          </a:solidFill>
                        </a:rPr>
                        <a:t>UDI</a:t>
                      </a: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CL" sz="1400" cap="none" spc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77649" marR="77649" marT="77649" marB="77649" anchor="ctr"/>
                </a:tc>
                <a:tc>
                  <a:txBody>
                    <a:bodyPr/>
                    <a:lstStyle/>
                    <a:p>
                      <a:r>
                        <a:rPr lang="en-CL" sz="1400" cap="none" spc="0" dirty="0">
                          <a:solidFill>
                            <a:schemeClr val="tx1"/>
                          </a:solidFill>
                        </a:rPr>
                        <a:t>0.686078</a:t>
                      </a:r>
                    </a:p>
                  </a:txBody>
                  <a:tcPr marL="77649" marR="77649" marT="77649" marB="77649" anchor="ctr"/>
                </a:tc>
                <a:extLst>
                  <a:ext uri="{0D108BD9-81ED-4DB2-BD59-A6C34878D82A}">
                    <a16:rowId xmlns:a16="http://schemas.microsoft.com/office/drawing/2014/main" val="2092049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9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2F47E-4190-1F56-523E-A5B726B0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October 4, 2019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3CBE69-3CA8-312C-8091-E4F4211CF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4641" y="1480031"/>
            <a:ext cx="6562717" cy="525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59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DB998-2B44-D612-A919-0194D73D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7561" y="628108"/>
            <a:ext cx="4108947" cy="625603"/>
          </a:xfrm>
        </p:spPr>
        <p:txBody>
          <a:bodyPr anchor="b">
            <a:noAutofit/>
          </a:bodyPr>
          <a:lstStyle/>
          <a:p>
            <a:r>
              <a:rPr lang="en-CL" sz="3000" dirty="0"/>
              <a:t>TelarKG</a:t>
            </a:r>
            <a:br>
              <a:rPr lang="en-CL" sz="3000" dirty="0"/>
            </a:br>
            <a:r>
              <a:rPr lang="en-CL" sz="3000" dirty="0"/>
              <a:t>Query Endpoint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4B6E97DF-F998-A6BF-29FE-53D86792F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89"/>
          <a:stretch/>
        </p:blipFill>
        <p:spPr>
          <a:xfrm>
            <a:off x="-5025" y="0"/>
            <a:ext cx="8472586" cy="673771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63EB62D-1997-F935-354E-F895E35AD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697" y="2132728"/>
            <a:ext cx="2592543" cy="259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54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43814-FDBB-1A26-0F88-18AD0D47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CL" sz="4000"/>
              <a:t>TelarKG – RDF Dump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A54F-3478-70CE-F80A-C3CDBEDDCBE2}"/>
              </a:ext>
            </a:extLst>
          </p:cNvPr>
          <p:cNvSpPr>
            <a:spLocks/>
          </p:cNvSpPr>
          <p:nvPr/>
        </p:nvSpPr>
        <p:spPr>
          <a:xfrm>
            <a:off x="1028465" y="1737360"/>
            <a:ext cx="9829664" cy="4067499"/>
          </a:xfrm>
          <a:prstGeom prst="rect">
            <a:avLst/>
          </a:prstGeom>
        </p:spPr>
        <p:txBody>
          <a:bodyPr/>
          <a:lstStyle/>
          <a:p>
            <a:pPr defTabSz="850392">
              <a:spcAft>
                <a:spcPts val="600"/>
              </a:spcAft>
            </a:pPr>
            <a:r>
              <a:rPr lang="en-CL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use a custom vocabulary that extends well-known vocabularies where relevant</a:t>
            </a:r>
            <a:endParaRPr lang="en-CL" sz="2800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74CE8D3-1F61-7F3F-76A1-A1404BEE3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59" y="3241841"/>
            <a:ext cx="2563018" cy="2563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A68878-806C-8528-C371-8B8DBFC099FD}"/>
              </a:ext>
            </a:extLst>
          </p:cNvPr>
          <p:cNvSpPr txBox="1"/>
          <p:nvPr/>
        </p:nvSpPr>
        <p:spPr>
          <a:xfrm>
            <a:off x="7599795" y="5927544"/>
            <a:ext cx="354776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0392">
              <a:spcAft>
                <a:spcPts val="600"/>
              </a:spcAft>
            </a:pPr>
            <a:r>
              <a:rPr lang="en-CL" sz="167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dumps: quad model, EL, and RDF</a:t>
            </a:r>
            <a:endParaRPr lang="en-CL"/>
          </a:p>
        </p:txBody>
      </p:sp>
      <p:pic>
        <p:nvPicPr>
          <p:cNvPr id="7" name="Picture 6" descr="A computer screen with text on it&#10;&#10;Description automatically generated">
            <a:extLst>
              <a:ext uri="{FF2B5EF4-FFF2-40B4-BE49-F238E27FC236}">
                <a16:creationId xmlns:a16="http://schemas.microsoft.com/office/drawing/2014/main" id="{7CA4791F-CB91-FDD8-7558-316F8DC06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65" y="3236146"/>
            <a:ext cx="5562913" cy="25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81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F927-E2DB-7757-F8D4-A2B7540E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Take Aways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5E28608-D6F1-6669-BF93-17D9535AD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611810"/>
              </p:ext>
            </p:extLst>
          </p:nvPr>
        </p:nvGraphicFramePr>
        <p:xfrm>
          <a:off x="838199" y="102790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2C2C869-096B-A3C4-2D18-F286B9141C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880692"/>
            <a:ext cx="1296271" cy="1296271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A8B8465-A537-5E76-EF7D-402D95A1E6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7864" y="4880692"/>
            <a:ext cx="1296271" cy="1296271"/>
          </a:xfrm>
          <a:prstGeom prst="rect">
            <a:avLst/>
          </a:prstGeom>
        </p:spPr>
      </p:pic>
      <p:pic>
        <p:nvPicPr>
          <p:cNvPr id="7" name="Picture 6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4698AB12-24E1-E4B7-343D-AE10941029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7528" y="4880692"/>
            <a:ext cx="1296272" cy="12962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8DE79C-15B2-E874-D159-EFD8A0703131}"/>
              </a:ext>
            </a:extLst>
          </p:cNvPr>
          <p:cNvSpPr txBox="1"/>
          <p:nvPr/>
        </p:nvSpPr>
        <p:spPr>
          <a:xfrm>
            <a:off x="620424" y="6183978"/>
            <a:ext cx="173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dirty="0"/>
              <a:t>Query Endpoint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07D83-9734-D6ED-AFD3-EDD4085A0FFC}"/>
              </a:ext>
            </a:extLst>
          </p:cNvPr>
          <p:cNvSpPr txBox="1"/>
          <p:nvPr/>
        </p:nvSpPr>
        <p:spPr>
          <a:xfrm>
            <a:off x="5378495" y="6162712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dirty="0"/>
              <a:t>Data Dumps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808F0-D642-AAE7-F8C5-9E5528888C1A}"/>
              </a:ext>
            </a:extLst>
          </p:cNvPr>
          <p:cNvSpPr txBox="1"/>
          <p:nvPr/>
        </p:nvSpPr>
        <p:spPr>
          <a:xfrm>
            <a:off x="10324662" y="6187631"/>
            <a:ext cx="76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dirty="0"/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147816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9336-42B7-F1C3-F7C3-5A7E0FAD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October 18, 2019</a:t>
            </a:r>
          </a:p>
        </p:txBody>
      </p:sp>
      <p:pic>
        <p:nvPicPr>
          <p:cNvPr id="1056" name="Picture 32" descr="El salto al torniquete: Dos años desde la primera evasión masiva del Metro  de Santiago | Resumen.cl">
            <a:extLst>
              <a:ext uri="{FF2B5EF4-FFF2-40B4-BE49-F238E27FC236}">
                <a16:creationId xmlns:a16="http://schemas.microsoft.com/office/drawing/2014/main" id="{1174C28D-7FC9-AD8D-7765-BFB7E98D30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98" y="1825625"/>
            <a:ext cx="77308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7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1BF9-0A9D-3E10-8D3A-A86F1DB0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October—November, 2019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239AEF-31A0-041A-6D52-82362A7080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5" y="1976802"/>
            <a:ext cx="4604657" cy="306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019: el año en que los jóvenes se volvieron a movilizar - La Tercera">
            <a:extLst>
              <a:ext uri="{FF2B5EF4-FFF2-40B4-BE49-F238E27FC236}">
                <a16:creationId xmlns:a16="http://schemas.microsoft.com/office/drawing/2014/main" id="{6F76CF52-9537-57BC-151A-FBBEE4C0F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80" y="365125"/>
            <a:ext cx="4163786" cy="27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 verdadera causa de las protestas en Chile (más allá del alza de pasajes)  - RT">
            <a:extLst>
              <a:ext uri="{FF2B5EF4-FFF2-40B4-BE49-F238E27FC236}">
                <a16:creationId xmlns:a16="http://schemas.microsoft.com/office/drawing/2014/main" id="{F91716AB-D2F7-AD33-8C32-CEA3D835C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09" y="3510189"/>
            <a:ext cx="5544457" cy="31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a marcha más grande de Chile - Wikipedia, la enciclopedia libre">
            <a:extLst>
              <a:ext uri="{FF2B5EF4-FFF2-40B4-BE49-F238E27FC236}">
                <a16:creationId xmlns:a16="http://schemas.microsoft.com/office/drawing/2014/main" id="{717F14E2-4E49-3F5E-A571-BAEC67A2E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4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2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7F17C-9185-A84D-E405-AEAC9287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Pinochet’s Constitution as the Main Issue</a:t>
            </a:r>
          </a:p>
        </p:txBody>
      </p:sp>
      <p:pic>
        <p:nvPicPr>
          <p:cNvPr id="5122" name="Picture 2" descr="Quiénes redactaron la actual Constitución chilena de 1980? Proceso  Constituyente | Constitución de 1980">
            <a:extLst>
              <a:ext uri="{FF2B5EF4-FFF2-40B4-BE49-F238E27FC236}">
                <a16:creationId xmlns:a16="http://schemas.microsoft.com/office/drawing/2014/main" id="{26391061-27F8-B0A0-C8BE-295ECA91BA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1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88BD-ACC6-A074-30B0-5ADBB4BA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November 25, 2019</a:t>
            </a:r>
          </a:p>
        </p:txBody>
      </p:sp>
      <p:pic>
        <p:nvPicPr>
          <p:cNvPr id="4098" name="Picture 2" descr="Significados y alcances del acuerdo político suscrito el 15 de noviembre de  2019 - Universidad de Chile">
            <a:extLst>
              <a:ext uri="{FF2B5EF4-FFF2-40B4-BE49-F238E27FC236}">
                <a16:creationId xmlns:a16="http://schemas.microsoft.com/office/drawing/2014/main" id="{BF619BF1-D3EF-4B63-A05E-3BDE3EEB22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66" y="2133600"/>
            <a:ext cx="6460268" cy="363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2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4DE93-87BF-131C-67D9-8192E592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October 25, 2020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3E93FF-08AA-67BB-6FC4-124B84EB0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9922"/>
            <a:ext cx="10515600" cy="36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8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2C941-BEE5-6EDC-4BE0-96834A00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May 15—16, 2021</a:t>
            </a:r>
          </a:p>
        </p:txBody>
      </p:sp>
      <p:pic>
        <p:nvPicPr>
          <p:cNvPr id="7170" name="Picture 2" descr="Análisis de las eleciones en Chile | International IDEA">
            <a:extLst>
              <a:ext uri="{FF2B5EF4-FFF2-40B4-BE49-F238E27FC236}">
                <a16:creationId xmlns:a16="http://schemas.microsoft.com/office/drawing/2014/main" id="{1ACC4F10-43D5-7548-091A-96498EBB56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"/>
          <a:stretch/>
        </p:blipFill>
        <p:spPr bwMode="auto">
          <a:xfrm>
            <a:off x="2240766" y="2013857"/>
            <a:ext cx="7710467" cy="46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7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D639-ADCF-4F80-521A-0347BA837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July 4, 2021</a:t>
            </a:r>
          </a:p>
        </p:txBody>
      </p:sp>
      <p:pic>
        <p:nvPicPr>
          <p:cNvPr id="8194" name="Picture 2" descr="Elisa Loncón: Una indígena mapuche presidirá la convención constituyente  que tendrá que escribir un nuevo Chile | Internacional | EL PAÍS">
            <a:extLst>
              <a:ext uri="{FF2B5EF4-FFF2-40B4-BE49-F238E27FC236}">
                <a16:creationId xmlns:a16="http://schemas.microsoft.com/office/drawing/2014/main" id="{B55A7B16-B343-D3DF-CC55-912AE6DC4F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56" y="1690688"/>
            <a:ext cx="8958943" cy="50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383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7340</TotalTime>
  <Words>766</Words>
  <Application>Microsoft Macintosh PowerPoint</Application>
  <PresentationFormat>Widescreen</PresentationFormat>
  <Paragraphs>164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Monaco</vt:lpstr>
      <vt:lpstr>Office Theme</vt:lpstr>
      <vt:lpstr>TelarKG: a Knowledge Graph of Chile’s Constitutional Process</vt:lpstr>
      <vt:lpstr>October 4, 2019</vt:lpstr>
      <vt:lpstr>October 18, 2019</vt:lpstr>
      <vt:lpstr>October—November, 2019</vt:lpstr>
      <vt:lpstr>Pinochet’s Constitution as the Main Issue</vt:lpstr>
      <vt:lpstr>November 25, 2019</vt:lpstr>
      <vt:lpstr>October 25, 2020</vt:lpstr>
      <vt:lpstr>May 15—16, 2021</vt:lpstr>
      <vt:lpstr>July 4, 2021</vt:lpstr>
      <vt:lpstr>July 4, 2022</vt:lpstr>
      <vt:lpstr>Plataforma Telar</vt:lpstr>
      <vt:lpstr>TelarKG</vt:lpstr>
      <vt:lpstr>TelarKG</vt:lpstr>
      <vt:lpstr>TelarKG – Queries: Who leads the Discussion? </vt:lpstr>
      <vt:lpstr>TelarKG – Queries: Intra-Party Opinion Diversity </vt:lpstr>
      <vt:lpstr>TelarKG – Entity Linking</vt:lpstr>
      <vt:lpstr>TelarKG – Entity Linking</vt:lpstr>
      <vt:lpstr>TelarKG – Sentence-Bert Feature Vectors</vt:lpstr>
      <vt:lpstr>TelarKG – Semantic Similarity Search</vt:lpstr>
      <vt:lpstr>TelarKG Query Endpoint</vt:lpstr>
      <vt:lpstr>TelarKG – RDF Dump</vt:lpstr>
      <vt:lpstr>Take 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2019</dc:title>
  <dc:creator>Sebastian Camilo Ferrada Aliaga (sebastian.ferrada)</dc:creator>
  <cp:lastModifiedBy>Sebastian Camilo Ferrada Aliaga (sebastian.ferrada)</cp:lastModifiedBy>
  <cp:revision>11</cp:revision>
  <dcterms:created xsi:type="dcterms:W3CDTF">2024-05-30T20:39:16Z</dcterms:created>
  <dcterms:modified xsi:type="dcterms:W3CDTF">2024-06-14T18:02:45Z</dcterms:modified>
</cp:coreProperties>
</file>